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8" r:id="rId5"/>
    <p:sldId id="264" r:id="rId6"/>
    <p:sldId id="262" r:id="rId7"/>
    <p:sldId id="259" r:id="rId8"/>
  </p:sldIdLst>
  <p:sldSz cx="6858000" cy="9144000" type="screen4x3"/>
  <p:notesSz cx="6797675" cy="9926638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538" y="1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9FE63-7353-4DC1-A73B-4B2D5F8A174B}" type="datetimeFigureOut">
              <a:rPr lang="th-TH" smtClean="0"/>
              <a:pPr/>
              <a:t>26/03/61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2A2FA-6DC3-4038-8F4B-290026F7CCC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9FE63-7353-4DC1-A73B-4B2D5F8A174B}" type="datetimeFigureOut">
              <a:rPr lang="th-TH" smtClean="0"/>
              <a:pPr/>
              <a:t>26/03/61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2A2FA-6DC3-4038-8F4B-290026F7CCC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9FE63-7353-4DC1-A73B-4B2D5F8A174B}" type="datetimeFigureOut">
              <a:rPr lang="th-TH" smtClean="0"/>
              <a:pPr/>
              <a:t>26/03/61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2A2FA-6DC3-4038-8F4B-290026F7CCC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9FE63-7353-4DC1-A73B-4B2D5F8A174B}" type="datetimeFigureOut">
              <a:rPr lang="th-TH" smtClean="0"/>
              <a:pPr/>
              <a:t>26/03/61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2A2FA-6DC3-4038-8F4B-290026F7CCC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9FE63-7353-4DC1-A73B-4B2D5F8A174B}" type="datetimeFigureOut">
              <a:rPr lang="th-TH" smtClean="0"/>
              <a:pPr/>
              <a:t>26/03/61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2A2FA-6DC3-4038-8F4B-290026F7CCC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9FE63-7353-4DC1-A73B-4B2D5F8A174B}" type="datetimeFigureOut">
              <a:rPr lang="th-TH" smtClean="0"/>
              <a:pPr/>
              <a:t>26/03/61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2A2FA-6DC3-4038-8F4B-290026F7CCC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9FE63-7353-4DC1-A73B-4B2D5F8A174B}" type="datetimeFigureOut">
              <a:rPr lang="th-TH" smtClean="0"/>
              <a:pPr/>
              <a:t>26/03/61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2A2FA-6DC3-4038-8F4B-290026F7CCC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9FE63-7353-4DC1-A73B-4B2D5F8A174B}" type="datetimeFigureOut">
              <a:rPr lang="th-TH" smtClean="0"/>
              <a:pPr/>
              <a:t>26/03/61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2A2FA-6DC3-4038-8F4B-290026F7CCC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9FE63-7353-4DC1-A73B-4B2D5F8A174B}" type="datetimeFigureOut">
              <a:rPr lang="th-TH" smtClean="0"/>
              <a:pPr/>
              <a:t>26/03/61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2A2FA-6DC3-4038-8F4B-290026F7CCC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9FE63-7353-4DC1-A73B-4B2D5F8A174B}" type="datetimeFigureOut">
              <a:rPr lang="th-TH" smtClean="0"/>
              <a:pPr/>
              <a:t>26/03/61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2A2FA-6DC3-4038-8F4B-290026F7CCC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9FE63-7353-4DC1-A73B-4B2D5F8A174B}" type="datetimeFigureOut">
              <a:rPr lang="th-TH" smtClean="0"/>
              <a:pPr/>
              <a:t>26/03/61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2A2FA-6DC3-4038-8F4B-290026F7CCC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9FE63-7353-4DC1-A73B-4B2D5F8A174B}" type="datetimeFigureOut">
              <a:rPr lang="th-TH" smtClean="0"/>
              <a:pPr/>
              <a:t>26/03/61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2A2FA-6DC3-4038-8F4B-290026F7CCC8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/>
          <p:cNvSpPr txBox="1"/>
          <p:nvPr/>
        </p:nvSpPr>
        <p:spPr>
          <a:xfrm>
            <a:off x="116632" y="-180528"/>
            <a:ext cx="6024842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sz="2000" dirty="0">
              <a:latin typeface="TH SarabunPSK" pitchFamily="34" charset="-34"/>
              <a:cs typeface="TH SarabunPSK" pitchFamily="34" charset="-34"/>
            </a:endParaRPr>
          </a:p>
          <a:p>
            <a:pPr algn="ctr"/>
            <a:r>
              <a:rPr lang="en-US" sz="2000" b="1" dirty="0" smtClean="0">
                <a:latin typeface="TH SarabunPSK" pitchFamily="34" charset="-34"/>
                <a:cs typeface="TH SarabunPSK" pitchFamily="34" charset="-34"/>
              </a:rPr>
              <a:t>1. </a:t>
            </a: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เกณฑ์</a:t>
            </a:r>
            <a:r>
              <a:rPr lang="th-TH" sz="2000" b="1" dirty="0">
                <a:latin typeface="TH SarabunPSK" pitchFamily="34" charset="-34"/>
                <a:cs typeface="TH SarabunPSK" pitchFamily="34" charset="-34"/>
              </a:rPr>
              <a:t>การจัดสรรงบประมาณเงินรายได้</a:t>
            </a:r>
            <a:r>
              <a:rPr lang="en-US" sz="2000" b="1" dirty="0">
                <a:latin typeface="TH SarabunPSK" pitchFamily="34" charset="-34"/>
                <a:cs typeface="TH SarabunPSK" pitchFamily="34" charset="-34"/>
              </a:rPr>
              <a:t>  </a:t>
            </a:r>
            <a:r>
              <a:rPr lang="th-TH" sz="2000" b="1" dirty="0">
                <a:latin typeface="TH SarabunPSK" pitchFamily="34" charset="-34"/>
                <a:cs typeface="TH SarabunPSK" pitchFamily="34" charset="-34"/>
              </a:rPr>
              <a:t>ระดับปริญญาตรี </a:t>
            </a: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ภาคปกติ</a:t>
            </a:r>
            <a:endParaRPr lang="th-TH" sz="2000" dirty="0">
              <a:latin typeface="TH SarabunPSK" pitchFamily="34" charset="-34"/>
              <a:cs typeface="TH SarabunPSK" pitchFamily="34" charset="-34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02410" y="642910"/>
            <a:ext cx="6666254" cy="8267906"/>
            <a:chOff x="118754" y="642910"/>
            <a:chExt cx="6666254" cy="8267906"/>
          </a:xfrm>
        </p:grpSpPr>
        <p:grpSp>
          <p:nvGrpSpPr>
            <p:cNvPr id="32" name="Group 31"/>
            <p:cNvGrpSpPr/>
            <p:nvPr/>
          </p:nvGrpSpPr>
          <p:grpSpPr>
            <a:xfrm>
              <a:off x="118754" y="2111984"/>
              <a:ext cx="3894542" cy="758522"/>
              <a:chOff x="214290" y="928662"/>
              <a:chExt cx="4894914" cy="758522"/>
            </a:xfrm>
          </p:grpSpPr>
          <p:cxnSp>
            <p:nvCxnSpPr>
              <p:cNvPr id="20" name="AutoShape 8"/>
              <p:cNvCxnSpPr>
                <a:cxnSpLocks noChangeShapeType="1"/>
              </p:cNvCxnSpPr>
              <p:nvPr/>
            </p:nvCxnSpPr>
            <p:spPr bwMode="auto">
              <a:xfrm>
                <a:off x="1071546" y="1115680"/>
                <a:ext cx="3143250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1" name="AutoShape 9"/>
              <p:cNvCxnSpPr>
                <a:cxnSpLocks noChangeShapeType="1"/>
              </p:cNvCxnSpPr>
              <p:nvPr/>
            </p:nvCxnSpPr>
            <p:spPr bwMode="auto">
              <a:xfrm>
                <a:off x="1071546" y="1143008"/>
                <a:ext cx="0" cy="32385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22" name="Rectangle 10"/>
              <p:cNvSpPr>
                <a:spLocks noChangeArrowheads="1"/>
              </p:cNvSpPr>
              <p:nvPr/>
            </p:nvSpPr>
            <p:spPr bwMode="auto">
              <a:xfrm>
                <a:off x="214290" y="1401464"/>
                <a:ext cx="1740783" cy="28572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lang="th-TH" sz="1400" dirty="0" smtClean="0">
                    <a:latin typeface="Cordia New" pitchFamily="34" charset="-34"/>
                    <a:ea typeface="Angsana New" pitchFamily="18" charset="-34"/>
                    <a:cs typeface="Cordia New" pitchFamily="34" charset="-34"/>
                  </a:rPr>
                  <a:t>ประกันความเสี่ยง 10 </a:t>
                </a:r>
                <a:r>
                  <a:rPr lang="en-US" sz="1400" dirty="0" smtClean="0">
                    <a:latin typeface="Cordia New" pitchFamily="34" charset="-34"/>
                    <a:ea typeface="Angsana New" pitchFamily="18" charset="-34"/>
                    <a:cs typeface="Cordia New" pitchFamily="34" charset="-34"/>
                  </a:rPr>
                  <a:t>%</a:t>
                </a:r>
                <a:endParaRPr kumimoji="0" lang="th-TH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ngsana New" pitchFamily="18" charset="-34"/>
                </a:endParaRPr>
              </a:p>
            </p:txBody>
          </p:sp>
          <p:cxnSp>
            <p:nvCxnSpPr>
              <p:cNvPr id="23" name="AutoShape 11"/>
              <p:cNvCxnSpPr>
                <a:cxnSpLocks noChangeShapeType="1"/>
              </p:cNvCxnSpPr>
              <p:nvPr/>
            </p:nvCxnSpPr>
            <p:spPr bwMode="auto">
              <a:xfrm rot="5400000">
                <a:off x="4107661" y="1222869"/>
                <a:ext cx="214314" cy="1587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24" name="Rectangle 12"/>
              <p:cNvSpPr>
                <a:spLocks noChangeArrowheads="1"/>
              </p:cNvSpPr>
              <p:nvPr/>
            </p:nvSpPr>
            <p:spPr bwMode="auto">
              <a:xfrm>
                <a:off x="3111428" y="1330820"/>
                <a:ext cx="1997776" cy="28495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th-TH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rdia New" pitchFamily="34" charset="-34"/>
                    <a:ea typeface="Angsana New" pitchFamily="18" charset="-34"/>
                    <a:cs typeface="Cordia New" pitchFamily="34" charset="-34"/>
                  </a:rPr>
                  <a:t>ตั้งงบประมาณรายจ่าย</a:t>
                </a:r>
                <a:r>
                  <a:rPr kumimoji="0" lang="th-TH" sz="1400" b="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rdia New" pitchFamily="34" charset="-34"/>
                    <a:ea typeface="Angsana New" pitchFamily="18" charset="-34"/>
                    <a:cs typeface="Cordia New" pitchFamily="34" charset="-34"/>
                  </a:rPr>
                  <a:t> 90 </a:t>
                </a:r>
                <a:r>
                  <a:rPr kumimoji="0" lang="en-US" sz="1400" b="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rdia New" pitchFamily="34" charset="-34"/>
                    <a:ea typeface="Angsana New" pitchFamily="18" charset="-34"/>
                    <a:cs typeface="Cordia New" pitchFamily="34" charset="-34"/>
                  </a:rPr>
                  <a:t>%</a:t>
                </a:r>
                <a:endParaRPr kumimoji="0" lang="th-TH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ngsana New" pitchFamily="18" charset="-34"/>
                </a:endParaRPr>
              </a:p>
            </p:txBody>
          </p:sp>
          <p:cxnSp>
            <p:nvCxnSpPr>
              <p:cNvPr id="30" name="AutoShape 5"/>
              <p:cNvCxnSpPr>
                <a:cxnSpLocks noChangeShapeType="1"/>
              </p:cNvCxnSpPr>
              <p:nvPr/>
            </p:nvCxnSpPr>
            <p:spPr bwMode="auto">
              <a:xfrm>
                <a:off x="1955073" y="928662"/>
                <a:ext cx="0" cy="16827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cxnSp>
          <p:nvCxnSpPr>
            <p:cNvPr id="33" name="AutoShape 5"/>
            <p:cNvCxnSpPr>
              <a:cxnSpLocks noChangeShapeType="1"/>
            </p:cNvCxnSpPr>
            <p:nvPr/>
          </p:nvCxnSpPr>
          <p:spPr bwMode="auto">
            <a:xfrm>
              <a:off x="3022062" y="5854241"/>
              <a:ext cx="0" cy="16827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5" name="AutoShape 5"/>
            <p:cNvCxnSpPr>
              <a:cxnSpLocks noChangeShapeType="1"/>
            </p:cNvCxnSpPr>
            <p:nvPr/>
          </p:nvCxnSpPr>
          <p:spPr bwMode="auto">
            <a:xfrm>
              <a:off x="3022062" y="5522450"/>
              <a:ext cx="0" cy="16827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1" name="AutoShape 5"/>
            <p:cNvCxnSpPr>
              <a:cxnSpLocks noChangeShapeType="1"/>
            </p:cNvCxnSpPr>
            <p:nvPr/>
          </p:nvCxnSpPr>
          <p:spPr bwMode="auto">
            <a:xfrm>
              <a:off x="3301418" y="2826364"/>
              <a:ext cx="0" cy="16827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026" name="Text Box 2"/>
            <p:cNvSpPr txBox="1">
              <a:spLocks noChangeArrowheads="1"/>
            </p:cNvSpPr>
            <p:nvPr/>
          </p:nvSpPr>
          <p:spPr bwMode="auto">
            <a:xfrm>
              <a:off x="981710" y="642910"/>
              <a:ext cx="4286280" cy="4794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 algn="ctr" fontAlgn="base">
                <a:spcBef>
                  <a:spcPct val="0"/>
                </a:spcBef>
                <a:spcAft>
                  <a:spcPts val="1000"/>
                </a:spcAft>
              </a:pPr>
              <a:r>
                <a:rPr kumimoji="0" lang="th-TH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ประมาณการรายรับจาก </a:t>
              </a:r>
              <a:r>
                <a:rPr lang="th-TH" sz="2000" b="1" dirty="0" smtClean="0"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นศ. ตาม</a:t>
              </a:r>
              <a:r>
                <a:rPr kumimoji="0" lang="th-TH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แผน</a:t>
              </a:r>
              <a:r>
                <a:rPr kumimoji="0" lang="th-TH" sz="2000" b="1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 </a:t>
              </a:r>
              <a:r>
                <a:rPr kumimoji="0" lang="th-TH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ของคณะ 100 </a:t>
              </a: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% </a:t>
              </a:r>
              <a:endParaRPr kumimoji="0" lang="th-TH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ngsana New" pitchFamily="18" charset="-34"/>
              </a:endParaRPr>
            </a:p>
          </p:txBody>
        </p:sp>
        <p:sp>
          <p:nvSpPr>
            <p:cNvPr id="1028" name="Text Box 4"/>
            <p:cNvSpPr txBox="1">
              <a:spLocks noChangeArrowheads="1"/>
            </p:cNvSpPr>
            <p:nvPr/>
          </p:nvSpPr>
          <p:spPr bwMode="auto">
            <a:xfrm>
              <a:off x="1456822" y="3020634"/>
              <a:ext cx="4700996" cy="249919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th-TH" sz="1600" b="1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หัก</a:t>
              </a:r>
              <a:r>
                <a:rPr kumimoji="0" lang="th-TH" sz="16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 ค่าธรรมเนียมที่อยู่ในระบบเหมาจ่าย</a:t>
              </a:r>
              <a:endParaRPr kumimoji="0" lang="en-US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Angsana New" pitchFamily="18" charset="-34"/>
                <a:cs typeface="TH SarabunPSK" pitchFamily="34" charset="-34"/>
              </a:endParaRPr>
            </a:p>
            <a:p>
              <a:pPr marL="87313" marR="0" lvl="1" indent="-87313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 typeface="TH SarabunPSK" pitchFamily="34" charset="-34"/>
                <a:buChar char="1"/>
                <a:tabLst/>
              </a:pPr>
              <a:r>
                <a:rPr kumimoji="0" lang="th-TH" sz="16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. ค่าปฐมนิเทศ แรกเข้า 800 บาท</a:t>
              </a:r>
              <a:r>
                <a:rPr kumimoji="0" lang="en-US" sz="16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 </a:t>
              </a:r>
              <a:r>
                <a:rPr kumimoji="0" lang="th-TH" sz="16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(คณะ 500 </a:t>
              </a:r>
              <a:r>
                <a:rPr kumimoji="0" lang="th-TH" sz="160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กพน.</a:t>
              </a:r>
              <a:r>
                <a:rPr kumimoji="0" lang="th-TH" sz="16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 300)</a:t>
              </a:r>
              <a:endParaRPr kumimoji="0" lang="en-US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Angsana New" pitchFamily="18" charset="-34"/>
                <a:cs typeface="TH SarabunPSK" pitchFamily="34" charset="-34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 typeface="TH SarabunPSK" pitchFamily="34" charset="-34"/>
                <a:buChar char="2"/>
                <a:tabLst/>
              </a:pPr>
              <a:r>
                <a:rPr kumimoji="0" lang="th-TH" sz="16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. ค่าคู่มือ </a:t>
              </a:r>
              <a:r>
                <a:rPr kumimoji="0" lang="th-TH" sz="160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น.ศ.</a:t>
              </a:r>
              <a:r>
                <a:rPr kumimoji="0" lang="th-TH" sz="16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 แรกเข้า 150 บาท</a:t>
              </a:r>
              <a:endParaRPr kumimoji="0" lang="en-US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Angsana New" pitchFamily="18" charset="-34"/>
                <a:cs typeface="TH SarabunPSK" pitchFamily="34" charset="-34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 typeface="TH SarabunPSK" pitchFamily="34" charset="-34"/>
                <a:buChar char="3"/>
                <a:tabLst/>
              </a:pPr>
              <a:r>
                <a:rPr kumimoji="0" lang="th-TH" sz="16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. ค่าบัตรประจำตัวนักศึกษา แรกเข้า 100 บาท</a:t>
              </a:r>
              <a:endParaRPr kumimoji="0" lang="en-US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Angsana New" pitchFamily="18" charset="-34"/>
                <a:cs typeface="TH SarabunPSK" pitchFamily="34" charset="-34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 typeface="TH SarabunPSK" pitchFamily="34" charset="-34"/>
                <a:buChar char="4"/>
                <a:tabLst/>
              </a:pPr>
              <a:r>
                <a:rPr kumimoji="0" lang="th-TH" sz="16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. ค่าตรวจสุขภาพนักศึกษา 200 บาทต่อปี</a:t>
              </a:r>
              <a:endParaRPr kumimoji="0" lang="en-US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Angsana New" pitchFamily="18" charset="-34"/>
                <a:cs typeface="TH SarabunPSK" pitchFamily="34" charset="-34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 typeface="TH SarabunPSK" pitchFamily="34" charset="-34"/>
                <a:buChar char="5"/>
                <a:tabLst/>
              </a:pPr>
              <a:r>
                <a:rPr kumimoji="0" lang="th-TH" sz="16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. ค่าประกันอุบัติเหตุ  200 บาทต่อปี</a:t>
              </a:r>
              <a:endParaRPr kumimoji="0" lang="en-US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Angsana New" pitchFamily="18" charset="-34"/>
                <a:cs typeface="TH SarabunPSK" pitchFamily="34" charset="-34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 typeface="TH SarabunPSK" pitchFamily="34" charset="-34"/>
                <a:buChar char="6"/>
                <a:tabLst/>
              </a:pPr>
              <a:r>
                <a:rPr kumimoji="0" lang="th-TH" sz="16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. ค่าบำรุงห้องสมุด </a:t>
              </a:r>
              <a:r>
                <a:rPr kumimoji="0" lang="en-US" sz="16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7</a:t>
              </a:r>
              <a:r>
                <a:rPr kumimoji="0" lang="th-TH" sz="16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00 บาท ต่อภาคการศึกษา</a:t>
              </a:r>
              <a:r>
                <a:rPr kumimoji="0" lang="en-US" sz="16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 </a:t>
              </a:r>
              <a:r>
                <a:rPr kumimoji="0" lang="th-TH" sz="16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(คณะ </a:t>
              </a:r>
              <a:r>
                <a:rPr kumimoji="0" lang="en-US" sz="16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2</a:t>
              </a:r>
              <a:r>
                <a:rPr kumimoji="0" lang="th-TH" sz="16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00 </a:t>
              </a:r>
              <a:r>
                <a:rPr kumimoji="0" lang="th-TH" sz="160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สวส.</a:t>
              </a:r>
              <a:r>
                <a:rPr kumimoji="0" lang="th-TH" sz="16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 500)</a:t>
              </a:r>
              <a:endParaRPr kumimoji="0" lang="en-US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Angsana New" pitchFamily="18" charset="-34"/>
                <a:cs typeface="TH SarabunPSK" pitchFamily="34" charset="-34"/>
              </a:endParaRPr>
            </a:p>
            <a:p>
              <a:pPr fontAlgn="base">
                <a:spcBef>
                  <a:spcPct val="0"/>
                </a:spcBef>
                <a:buFont typeface="TH SarabunPSK" pitchFamily="34" charset="-34"/>
                <a:buChar char="7"/>
              </a:pPr>
              <a:r>
                <a:rPr kumimoji="0" lang="th-TH" sz="16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. ค่าพัฒนาเทคโนโลยีสารสนเทศ  500 บาท ต่อภาค</a:t>
              </a:r>
              <a:r>
                <a:rPr lang="th-TH" sz="1600" dirty="0" smtClean="0"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การศึกษา (</a:t>
              </a:r>
              <a:r>
                <a:rPr lang="th-TH" sz="1600" dirty="0"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คณะ 2</a:t>
              </a:r>
              <a:r>
                <a:rPr lang="th-TH" sz="1600" dirty="0" smtClean="0"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00 </a:t>
              </a:r>
              <a:r>
                <a:rPr lang="th-TH" sz="1600" dirty="0" err="1"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สวส</a:t>
              </a:r>
              <a:r>
                <a:rPr lang="th-TH" sz="1600" dirty="0"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. 3</a:t>
              </a:r>
              <a:r>
                <a:rPr lang="th-TH" sz="1600" dirty="0" smtClean="0"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00</a:t>
              </a:r>
              <a:r>
                <a:rPr lang="th-TH" sz="1600" dirty="0"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)</a:t>
              </a:r>
              <a:endParaRPr lang="en-US" sz="1600" dirty="0">
                <a:latin typeface="TH SarabunPSK" pitchFamily="34" charset="-34"/>
                <a:ea typeface="Angsana New" pitchFamily="18" charset="-34"/>
                <a:cs typeface="TH SarabunPSK" pitchFamily="34" charset="-34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 typeface="TH SarabunPSK" pitchFamily="34" charset="-34"/>
                <a:buChar char="8"/>
                <a:tabLst/>
              </a:pPr>
              <a:r>
                <a:rPr kumimoji="0" lang="th-TH" sz="16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. ค่ากิจกรรมนักศึกษา 500 บาทต่อภาคการศึกษา</a:t>
              </a:r>
            </a:p>
            <a:p>
              <a:pPr fontAlgn="base">
                <a:spcBef>
                  <a:spcPct val="0"/>
                </a:spcBef>
              </a:pPr>
              <a:r>
                <a:rPr lang="th-TH" sz="1600" dirty="0" smtClean="0">
                  <a:latin typeface="TH SarabunPSK" pitchFamily="34" charset="-34"/>
                  <a:cs typeface="TH SarabunPSK" pitchFamily="34" charset="-34"/>
                </a:rPr>
                <a:t>9. ค่าใช้จ่ายอื่นๆ เช่นค่ารถบริการ 500 บาทต่อภาคการศึกษา</a:t>
              </a:r>
              <a:endParaRPr lang="th-TH" sz="1600" dirty="0" smtClean="0">
                <a:latin typeface="Arial" pitchFamily="34" charset="0"/>
                <a:cs typeface="Angsana New" pitchFamily="18" charset="-34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tabLst/>
              </a:pPr>
              <a:endParaRPr kumimoji="0" lang="th-TH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ngsana New" pitchFamily="18" charset="-34"/>
              </a:endParaRPr>
            </a:p>
          </p:txBody>
        </p:sp>
        <p:cxnSp>
          <p:nvCxnSpPr>
            <p:cNvPr id="1029" name="AutoShape 5"/>
            <p:cNvCxnSpPr>
              <a:cxnSpLocks noChangeShapeType="1"/>
            </p:cNvCxnSpPr>
            <p:nvPr/>
          </p:nvCxnSpPr>
          <p:spPr bwMode="auto">
            <a:xfrm>
              <a:off x="3164938" y="5665326"/>
              <a:ext cx="0" cy="16827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030" name="Rectangle 6"/>
            <p:cNvSpPr>
              <a:spLocks noChangeArrowheads="1"/>
            </p:cNvSpPr>
            <p:nvPr/>
          </p:nvSpPr>
          <p:spPr bwMode="auto">
            <a:xfrm>
              <a:off x="2379120" y="5636753"/>
              <a:ext cx="1390650" cy="3143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rdia New" pitchFamily="34" charset="-34"/>
                  <a:ea typeface="Angsana New" pitchFamily="18" charset="-34"/>
                  <a:cs typeface="Cordia New" pitchFamily="34" charset="-34"/>
                </a:rPr>
                <a:t>วงเงินที่ใช้จัดสรร 100</a:t>
              </a: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rdia New" pitchFamily="34" charset="-34"/>
                  <a:ea typeface="Angsana New" pitchFamily="18" charset="-34"/>
                  <a:cs typeface="Cordia New" pitchFamily="34" charset="-34"/>
                </a:rPr>
                <a:t>%</a:t>
              </a:r>
              <a:endParaRPr kumimoji="0" lang="th-TH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ngsana New" pitchFamily="18" charset="-34"/>
              </a:endParaRPr>
            </a:p>
          </p:txBody>
        </p:sp>
        <p:cxnSp>
          <p:nvCxnSpPr>
            <p:cNvPr id="1037" name="AutoShape 13"/>
            <p:cNvCxnSpPr>
              <a:cxnSpLocks noChangeShapeType="1"/>
            </p:cNvCxnSpPr>
            <p:nvPr/>
          </p:nvCxnSpPr>
          <p:spPr bwMode="auto">
            <a:xfrm rot="5400000">
              <a:off x="4574649" y="7112373"/>
              <a:ext cx="323850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32" name="AutoShape 8"/>
            <p:cNvCxnSpPr>
              <a:cxnSpLocks noChangeShapeType="1"/>
            </p:cNvCxnSpPr>
            <p:nvPr/>
          </p:nvCxnSpPr>
          <p:spPr bwMode="auto">
            <a:xfrm>
              <a:off x="1593302" y="6022516"/>
              <a:ext cx="314325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33" name="AutoShape 9"/>
            <p:cNvCxnSpPr>
              <a:cxnSpLocks noChangeShapeType="1"/>
            </p:cNvCxnSpPr>
            <p:nvPr/>
          </p:nvCxnSpPr>
          <p:spPr bwMode="auto">
            <a:xfrm>
              <a:off x="1593302" y="6022548"/>
              <a:ext cx="0" cy="32385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>
              <a:off x="736046" y="6246520"/>
              <a:ext cx="1390650" cy="2857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rdia New" pitchFamily="34" charset="-34"/>
                  <a:ea typeface="Angsana New" pitchFamily="18" charset="-34"/>
                  <a:cs typeface="Cordia New" pitchFamily="34" charset="-34"/>
                </a:rPr>
                <a:t>จัดสรรให้คณะ 5</a:t>
              </a: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rdia New" pitchFamily="34" charset="-34"/>
                  <a:ea typeface="Angsana New" pitchFamily="18" charset="-34"/>
                  <a:cs typeface="Cordia New" pitchFamily="34" charset="-34"/>
                </a:rPr>
                <a:t>0</a:t>
              </a:r>
              <a:r>
                <a:rPr kumimoji="0" lang="th-TH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rdia New" pitchFamily="34" charset="-34"/>
                  <a:ea typeface="Angsana New" pitchFamily="18" charset="-34"/>
                  <a:cs typeface="Cordia New" pitchFamily="34" charset="-34"/>
                </a:rPr>
                <a:t> </a:t>
              </a: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%</a:t>
              </a:r>
              <a:endParaRPr kumimoji="0" lang="th-TH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ngsana New" pitchFamily="18" charset="-34"/>
              </a:endParaRPr>
            </a:p>
          </p:txBody>
        </p:sp>
        <p:cxnSp>
          <p:nvCxnSpPr>
            <p:cNvPr id="1035" name="AutoShape 11"/>
            <p:cNvCxnSpPr>
              <a:cxnSpLocks noChangeShapeType="1"/>
            </p:cNvCxnSpPr>
            <p:nvPr/>
          </p:nvCxnSpPr>
          <p:spPr bwMode="auto">
            <a:xfrm rot="5400000">
              <a:off x="4629417" y="6129705"/>
              <a:ext cx="214314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4" name="AutoShape 11"/>
            <p:cNvCxnSpPr>
              <a:cxnSpLocks noChangeShapeType="1"/>
            </p:cNvCxnSpPr>
            <p:nvPr/>
          </p:nvCxnSpPr>
          <p:spPr bwMode="auto">
            <a:xfrm rot="5400000">
              <a:off x="4665930" y="6593226"/>
              <a:ext cx="142876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036" name="Rectangle 12"/>
            <p:cNvSpPr>
              <a:spLocks noChangeArrowheads="1"/>
            </p:cNvSpPr>
            <p:nvPr/>
          </p:nvSpPr>
          <p:spPr bwMode="auto">
            <a:xfrm>
              <a:off x="4022194" y="6236862"/>
              <a:ext cx="1390650" cy="28575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rdia New" pitchFamily="34" charset="-34"/>
                  <a:ea typeface="Angsana New" pitchFamily="18" charset="-34"/>
                  <a:cs typeface="Cordia New" pitchFamily="34" charset="-34"/>
                </a:rPr>
                <a:t>จัดสรรเข้า มทร.ธ. </a:t>
              </a:r>
              <a:r>
                <a:rPr lang="en-US" sz="1400" dirty="0" smtClean="0">
                  <a:latin typeface="Cordia New" pitchFamily="34" charset="-34"/>
                  <a:ea typeface="Angsana New" pitchFamily="18" charset="-34"/>
                  <a:cs typeface="Cordia New" pitchFamily="34" charset="-34"/>
                </a:rPr>
                <a:t>50</a:t>
              </a:r>
              <a:r>
                <a:rPr kumimoji="0" lang="th-TH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rdia New" pitchFamily="34" charset="-34"/>
                  <a:ea typeface="Angsana New" pitchFamily="18" charset="-34"/>
                  <a:cs typeface="Cordia New" pitchFamily="34" charset="-34"/>
                </a:rPr>
                <a:t> </a:t>
              </a: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ngsana New" pitchFamily="18" charset="-34"/>
                  <a:cs typeface="Cordia New" pitchFamily="34" charset="-34"/>
                </a:rPr>
                <a:t>%</a:t>
              </a:r>
              <a:endParaRPr kumimoji="0" lang="th-TH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ngsana New" pitchFamily="18" charset="-34"/>
              </a:endParaRPr>
            </a:p>
          </p:txBody>
        </p:sp>
        <p:sp>
          <p:nvSpPr>
            <p:cNvPr id="1038" name="Rectangle 14"/>
            <p:cNvSpPr>
              <a:spLocks noChangeArrowheads="1"/>
            </p:cNvSpPr>
            <p:nvPr/>
          </p:nvSpPr>
          <p:spPr bwMode="auto">
            <a:xfrm>
              <a:off x="1875000" y="6606560"/>
              <a:ext cx="4357694" cy="230425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 fontAlgn="base">
                <a:spcBef>
                  <a:spcPct val="0"/>
                </a:spcBef>
                <a:buClr>
                  <a:srgbClr val="FF0000"/>
                </a:buClr>
              </a:pPr>
              <a:r>
                <a:rPr kumimoji="0" lang="th-TH" sz="1600" b="0" i="0" u="none" strike="noStrike" cap="none" normalizeH="0" baseline="0" dirty="0" smtClean="0">
                  <a:ln>
                    <a:noFill/>
                  </a:ln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1.</a:t>
              </a:r>
              <a:r>
                <a:rPr kumimoji="0" lang="th-TH" sz="1600" b="0" i="0" u="none" strike="noStrike" cap="none" normalizeH="0" dirty="0" smtClean="0">
                  <a:ln>
                    <a:noFill/>
                  </a:ln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 </a:t>
              </a:r>
              <a:r>
                <a:rPr kumimoji="0" lang="th-TH" sz="1600" b="0" i="0" u="none" strike="noStrike" cap="none" normalizeH="0" baseline="0" dirty="0" smtClean="0">
                  <a:ln>
                    <a:noFill/>
                  </a:ln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กองทุนพัฒนาบุคลากร 2% ของวงเงินจัดสรร 100</a:t>
              </a: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 %</a:t>
              </a:r>
            </a:p>
            <a:p>
              <a:pPr lvl="0" fontAlgn="base">
                <a:spcBef>
                  <a:spcPct val="0"/>
                </a:spcBef>
                <a:buClr>
                  <a:srgbClr val="FF0000"/>
                </a:buClr>
              </a:pPr>
              <a:r>
                <a:rPr lang="th-TH" sz="1600" dirty="0" smtClean="0"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2.</a:t>
              </a:r>
              <a:r>
                <a:rPr kumimoji="0" lang="th-TH" sz="1600" b="0" i="0" u="none" strike="noStrike" cap="none" normalizeH="0" baseline="0" dirty="0" smtClean="0">
                  <a:ln>
                    <a:noFill/>
                  </a:ln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 กองทุนพัฒนานักศึกษา  2 % ของวงเงินจัดสรร 100 </a:t>
              </a: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%</a:t>
              </a:r>
            </a:p>
            <a:p>
              <a:pPr lvl="0" fontAlgn="base">
                <a:spcBef>
                  <a:spcPct val="0"/>
                </a:spcBef>
                <a:buClr>
                  <a:srgbClr val="FF0000"/>
                </a:buClr>
              </a:pPr>
              <a:r>
                <a:rPr lang="th-TH" sz="1600" dirty="0" smtClean="0"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3.</a:t>
              </a:r>
              <a:r>
                <a:rPr kumimoji="0" lang="th-TH" sz="1600" b="0" i="0" u="none" strike="noStrike" cap="none" normalizeH="0" baseline="0" dirty="0" smtClean="0">
                  <a:ln>
                    <a:noFill/>
                  </a:ln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 กองทุนส่งเสริมงานวิจัย </a:t>
              </a:r>
              <a:r>
                <a:rPr lang="th-TH" sz="1600" dirty="0" smtClean="0"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2%  ของวงเงินจัดสรร 100 </a:t>
              </a:r>
              <a:r>
                <a:rPr lang="en-US" sz="1600" dirty="0" smtClean="0"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%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TH SarabunPSK" pitchFamily="34" charset="-34"/>
                <a:ea typeface="Angsana New" pitchFamily="18" charset="-34"/>
                <a:cs typeface="TH SarabunPSK" pitchFamily="34" charset="-34"/>
              </a:endParaRPr>
            </a:p>
            <a:p>
              <a:pPr marL="87313" marR="0" lvl="1" indent="-87313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tabLst/>
              </a:pPr>
              <a:r>
                <a: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4. ค่าตอบแทนรายเดือนหัวหน้าภาค/สาขา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Angsana New" pitchFamily="18" charset="-34"/>
                <a:cs typeface="TH SarabunPSK" pitchFamily="34" charset="-34"/>
              </a:endParaRPr>
            </a:p>
            <a:p>
              <a:pPr lvl="0" fontAlgn="base">
                <a:spcBef>
                  <a:spcPct val="0"/>
                </a:spcBef>
              </a:pPr>
              <a:r>
                <a:rPr lang="th-TH" sz="1600" dirty="0" smtClean="0"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5. ค่าตอบแทนผู้ดำรงตำแหน่งผู้บริหาร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Angsana New" pitchFamily="18" charset="-34"/>
                <a:cs typeface="TH SarabunPSK" pitchFamily="34" charset="-34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tabLst/>
              </a:pPr>
              <a:r>
                <a:rPr lang="th-TH" sz="1600" dirty="0" smtClean="0"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6.</a:t>
              </a:r>
              <a:r>
                <a: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 จ่ายสมทบให้คณะที่สอนวิชาศึกษาทั่วไป และวิชาชีพครู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Angsana New" pitchFamily="18" charset="-34"/>
                <a:cs typeface="TH SarabunPSK" pitchFamily="34" charset="-34"/>
              </a:endParaRPr>
            </a:p>
            <a:p>
              <a:pPr lvl="0" fontAlgn="base">
                <a:spcBef>
                  <a:spcPct val="0"/>
                </a:spcBef>
                <a:buClr>
                  <a:srgbClr val="FF0000"/>
                </a:buClr>
              </a:pPr>
              <a:r>
                <a: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7.</a:t>
              </a:r>
              <a:r>
                <a:rPr kumimoji="0" lang="th-TH" sz="16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 </a:t>
              </a:r>
              <a:r>
                <a: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สมทบค่าสาธารณูปโภค </a:t>
              </a: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7</a:t>
              </a:r>
              <a:r>
                <a: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 % ของวงเงินจัดสรร </a:t>
              </a:r>
              <a:r>
                <a:rPr lang="th-TH" sz="1600" dirty="0" smtClean="0"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100 </a:t>
              </a:r>
              <a:r>
                <a:rPr lang="en-US" sz="1600" dirty="0" smtClean="0"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%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Angsana New" pitchFamily="18" charset="-34"/>
                <a:cs typeface="TH SarabunPSK" pitchFamily="34" charset="-34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 typeface="Cordia New" pitchFamily="34" charset="-34"/>
                <a:buChar char="8"/>
                <a:tabLst/>
              </a:pPr>
              <a:r>
                <a: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. ค่าใช้จ่ายของหน่วยงานสนับสนุน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Angsana New" pitchFamily="18" charset="-34"/>
                <a:cs typeface="TH SarabunPSK" pitchFamily="34" charset="-34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 typeface="Cordia New" pitchFamily="34" charset="-34"/>
                <a:buChar char="9"/>
                <a:tabLst/>
              </a:pPr>
              <a:r>
                <a: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. ส่วนที่เหลือจากค่าใช้จ่ายตั้งเป็นเงินรายได้งบกลางมหาวิทยาลัย</a:t>
              </a:r>
              <a:endPara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cs typeface="TH SarabunPSK" pitchFamily="34" charset="-34"/>
              </a:endParaRPr>
            </a:p>
          </p:txBody>
        </p:sp>
        <p:cxnSp>
          <p:nvCxnSpPr>
            <p:cNvPr id="28" name="AutoShape 9"/>
            <p:cNvCxnSpPr>
              <a:cxnSpLocks noChangeShapeType="1"/>
            </p:cNvCxnSpPr>
            <p:nvPr/>
          </p:nvCxnSpPr>
          <p:spPr bwMode="auto">
            <a:xfrm>
              <a:off x="1221085" y="1349165"/>
              <a:ext cx="0" cy="32385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5" name="AutoShape 11"/>
            <p:cNvCxnSpPr>
              <a:cxnSpLocks noChangeShapeType="1"/>
            </p:cNvCxnSpPr>
            <p:nvPr/>
          </p:nvCxnSpPr>
          <p:spPr bwMode="auto">
            <a:xfrm rot="5400000">
              <a:off x="5520856" y="1428864"/>
              <a:ext cx="214314" cy="191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8" name="AutoShape 5"/>
            <p:cNvCxnSpPr>
              <a:cxnSpLocks noChangeShapeType="1"/>
            </p:cNvCxnSpPr>
            <p:nvPr/>
          </p:nvCxnSpPr>
          <p:spPr bwMode="auto">
            <a:xfrm>
              <a:off x="3285974" y="1134819"/>
              <a:ext cx="0" cy="16827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grpSp>
          <p:nvGrpSpPr>
            <p:cNvPr id="10" name="Group 9"/>
            <p:cNvGrpSpPr/>
            <p:nvPr/>
          </p:nvGrpSpPr>
          <p:grpSpPr>
            <a:xfrm>
              <a:off x="188640" y="1321837"/>
              <a:ext cx="6596368" cy="1548669"/>
              <a:chOff x="207038" y="1321837"/>
              <a:chExt cx="6596368" cy="1548669"/>
            </a:xfrm>
          </p:grpSpPr>
          <p:cxnSp>
            <p:nvCxnSpPr>
              <p:cNvPr id="27" name="AutoShape 8"/>
              <p:cNvCxnSpPr>
                <a:cxnSpLocks noChangeShapeType="1"/>
              </p:cNvCxnSpPr>
              <p:nvPr/>
            </p:nvCxnSpPr>
            <p:spPr bwMode="auto">
              <a:xfrm>
                <a:off x="1239483" y="1321837"/>
                <a:ext cx="4421764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29" name="Rectangle 10"/>
              <p:cNvSpPr>
                <a:spLocks noChangeArrowheads="1"/>
              </p:cNvSpPr>
              <p:nvPr/>
            </p:nvSpPr>
            <p:spPr bwMode="auto">
              <a:xfrm>
                <a:off x="207038" y="1607621"/>
                <a:ext cx="2452342" cy="48881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lang="th-TH" sz="1400" dirty="0" smtClean="0">
                    <a:latin typeface="Cordia New" pitchFamily="34" charset="-34"/>
                    <a:cs typeface="Cordia New" pitchFamily="34" charset="-34"/>
                  </a:rPr>
                  <a:t>รายรับจากค่าบำรุงการศึกษา,ค่าลงทะเบียน,ค่าธรรมเนียมการศึกษาแรกเข้า</a:t>
                </a:r>
                <a:endParaRPr kumimoji="0" lang="th-TH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ngsana New" pitchFamily="18" charset="-34"/>
                </a:endParaRPr>
              </a:p>
            </p:txBody>
          </p:sp>
          <p:sp>
            <p:nvSpPr>
              <p:cNvPr id="37" name="Rectangle 12"/>
              <p:cNvSpPr>
                <a:spLocks noChangeArrowheads="1"/>
              </p:cNvSpPr>
              <p:nvPr/>
            </p:nvSpPr>
            <p:spPr bwMode="auto">
              <a:xfrm>
                <a:off x="3733573" y="1536151"/>
                <a:ext cx="3069833" cy="31587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th-TH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rdia New" pitchFamily="34" charset="-34"/>
                    <a:ea typeface="Angsana New" pitchFamily="18" charset="-34"/>
                    <a:cs typeface="Cordia New" pitchFamily="34" charset="-34"/>
                  </a:rPr>
                  <a:t>รายรับจากค่าฝึกประสบการณ์วิชาชีพ/</a:t>
                </a:r>
                <a:r>
                  <a:rPr kumimoji="0" lang="th-TH" sz="1400" b="0" i="0" u="none" strike="noStrike" cap="none" normalizeH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rdia New" pitchFamily="34" charset="-34"/>
                    <a:ea typeface="Angsana New" pitchFamily="18" charset="-34"/>
                    <a:cs typeface="Cordia New" pitchFamily="34" charset="-34"/>
                  </a:rPr>
                  <a:t>สห</a:t>
                </a:r>
                <a:r>
                  <a:rPr kumimoji="0" lang="th-TH" sz="1400" b="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rdia New" pitchFamily="34" charset="-34"/>
                    <a:ea typeface="Angsana New" pitchFamily="18" charset="-34"/>
                    <a:cs typeface="Cordia New" pitchFamily="34" charset="-34"/>
                  </a:rPr>
                  <a:t>กิจศึกษา/ฝึกสอน</a:t>
                </a:r>
                <a:endParaRPr kumimoji="0" lang="th-TH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ngsana New" pitchFamily="18" charset="-34"/>
                </a:endParaRPr>
              </a:p>
            </p:txBody>
          </p:sp>
          <p:sp>
            <p:nvSpPr>
              <p:cNvPr id="39" name="Rectangle 10"/>
              <p:cNvSpPr>
                <a:spLocks noChangeArrowheads="1"/>
              </p:cNvSpPr>
              <p:nvPr/>
            </p:nvSpPr>
            <p:spPr bwMode="auto">
              <a:xfrm>
                <a:off x="4725145" y="1973712"/>
                <a:ext cx="1944215" cy="89679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R="0" lvl="0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tabLst/>
                </a:pPr>
                <a:r>
                  <a:rPr lang="th-TH" sz="1400" dirty="0" smtClean="0"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1. จัดสรรให้คณะ/วิทยาลัย 70</a:t>
                </a:r>
                <a:r>
                  <a:rPr lang="en-US" sz="1400" dirty="0" smtClean="0"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%</a:t>
                </a:r>
              </a:p>
              <a:p>
                <a:pPr marR="0" lvl="0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tabLst/>
                </a:pPr>
                <a:r>
                  <a:rPr lang="th-TH" sz="1400" dirty="0" smtClean="0"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2. สมทบมหาวิทยาลัย 20</a:t>
                </a:r>
                <a:r>
                  <a:rPr lang="en-US" sz="1400" dirty="0" smtClean="0"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%</a:t>
                </a:r>
              </a:p>
              <a:p>
                <a:pPr marR="0" lvl="0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tabLst/>
                </a:pPr>
                <a:r>
                  <a:rPr lang="th-TH" sz="1400" dirty="0" smtClean="0"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3. สมทบกองทุนส่งเสริมการฝึกประสบการณ์วิชาชีพ 10</a:t>
                </a:r>
                <a:r>
                  <a:rPr lang="en-US" sz="1400" dirty="0" smtClean="0"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%</a:t>
                </a:r>
              </a:p>
              <a:p>
                <a:pPr marR="0" lvl="0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tabLst/>
                </a:pPr>
                <a:endParaRPr kumimoji="0" lang="th-TH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anose="020B0500040200020003" pitchFamily="34" charset="-34"/>
                  <a:cs typeface="TH SarabunPSK" panose="020B0500040200020003" pitchFamily="34" charset="-34"/>
                </a:endParaRPr>
              </a:p>
            </p:txBody>
          </p:sp>
          <p:cxnSp>
            <p:nvCxnSpPr>
              <p:cNvPr id="40" name="AutoShape 11"/>
              <p:cNvCxnSpPr>
                <a:cxnSpLocks noChangeShapeType="1"/>
              </p:cNvCxnSpPr>
              <p:nvPr/>
            </p:nvCxnSpPr>
            <p:spPr bwMode="auto">
              <a:xfrm>
                <a:off x="5674896" y="1866760"/>
                <a:ext cx="3608" cy="104157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/>
          <p:cNvSpPr txBox="1"/>
          <p:nvPr/>
        </p:nvSpPr>
        <p:spPr>
          <a:xfrm>
            <a:off x="500042" y="0"/>
            <a:ext cx="59666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dirty="0">
              <a:latin typeface="TH SarabunPSK" pitchFamily="34" charset="-34"/>
              <a:cs typeface="TH SarabunPSK" pitchFamily="34" charset="-34"/>
            </a:endParaRPr>
          </a:p>
          <a:p>
            <a:pPr algn="ctr"/>
            <a:r>
              <a:rPr lang="en-US" sz="2000" b="1" dirty="0" smtClean="0">
                <a:latin typeface="TH SarabunPSK" pitchFamily="34" charset="-34"/>
                <a:cs typeface="TH SarabunPSK" pitchFamily="34" charset="-34"/>
              </a:rPr>
              <a:t>2</a:t>
            </a: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. เกณฑ์</a:t>
            </a:r>
            <a:r>
              <a:rPr lang="th-TH" sz="2000" b="1" dirty="0">
                <a:latin typeface="TH SarabunPSK" pitchFamily="34" charset="-34"/>
                <a:cs typeface="TH SarabunPSK" pitchFamily="34" charset="-34"/>
              </a:rPr>
              <a:t>การจัดสรรงบประมาณเงินรายได้</a:t>
            </a:r>
            <a:r>
              <a:rPr lang="en-US" sz="2000" b="1" dirty="0">
                <a:latin typeface="TH SarabunPSK" pitchFamily="34" charset="-34"/>
                <a:cs typeface="TH SarabunPSK" pitchFamily="34" charset="-34"/>
              </a:rPr>
              <a:t>  </a:t>
            </a: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ปริญญาตรี ภาคพิเศษ</a:t>
            </a:r>
            <a:endParaRPr lang="th-TH" sz="2000" dirty="0">
              <a:latin typeface="TH SarabunPSK" pitchFamily="34" charset="-34"/>
              <a:cs typeface="TH SarabunPSK" pitchFamily="34" charset="-34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88640" y="857224"/>
            <a:ext cx="6397280" cy="8097384"/>
            <a:chOff x="285728" y="857224"/>
            <a:chExt cx="6397280" cy="8097384"/>
          </a:xfrm>
        </p:grpSpPr>
        <p:sp>
          <p:nvSpPr>
            <p:cNvPr id="1026" name="Text Box 2"/>
            <p:cNvSpPr txBox="1">
              <a:spLocks noChangeArrowheads="1"/>
            </p:cNvSpPr>
            <p:nvPr/>
          </p:nvSpPr>
          <p:spPr bwMode="auto">
            <a:xfrm>
              <a:off x="1412776" y="857224"/>
              <a:ext cx="4143404" cy="4794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 algn="ctr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th-TH" sz="2000" b="1" dirty="0" smtClean="0"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ประมาณการรายรับจาก นศ. ตามแผน ของคณะ 100 </a:t>
              </a:r>
              <a:r>
                <a:rPr lang="en-US" sz="2000" b="1" dirty="0" smtClean="0"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% </a:t>
              </a:r>
              <a:endParaRPr lang="th-TH" dirty="0" smtClean="0">
                <a:latin typeface="Arial" pitchFamily="34" charset="0"/>
                <a:cs typeface="Angsana New" pitchFamily="18" charset="-34"/>
              </a:endParaRP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1071546" y="4165158"/>
              <a:ext cx="5550886" cy="4789450"/>
              <a:chOff x="785794" y="1863752"/>
              <a:chExt cx="5550886" cy="4789450"/>
            </a:xfrm>
          </p:grpSpPr>
          <p:sp>
            <p:nvSpPr>
              <p:cNvPr id="1030" name="Rectangle 6"/>
              <p:cNvSpPr>
                <a:spLocks noChangeArrowheads="1"/>
              </p:cNvSpPr>
              <p:nvPr/>
            </p:nvSpPr>
            <p:spPr bwMode="auto">
              <a:xfrm>
                <a:off x="785794" y="2078066"/>
                <a:ext cx="1643074" cy="31432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th-TH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สมทบมหาวิทยาลัย 25 </a:t>
                </a:r>
                <a:r>
                  <a: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%</a:t>
                </a:r>
                <a:endPara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cs typeface="TH SarabunPSK" pitchFamily="34" charset="-34"/>
                </a:endParaRPr>
              </a:p>
            </p:txBody>
          </p:sp>
          <p:cxnSp>
            <p:nvCxnSpPr>
              <p:cNvPr id="1032" name="AutoShape 8"/>
              <p:cNvCxnSpPr>
                <a:cxnSpLocks noChangeShapeType="1"/>
              </p:cNvCxnSpPr>
              <p:nvPr/>
            </p:nvCxnSpPr>
            <p:spPr bwMode="auto">
              <a:xfrm>
                <a:off x="1643050" y="1863752"/>
                <a:ext cx="2643206" cy="1588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033" name="AutoShape 9"/>
              <p:cNvCxnSpPr>
                <a:cxnSpLocks noChangeShapeType="1"/>
              </p:cNvCxnSpPr>
              <p:nvPr/>
            </p:nvCxnSpPr>
            <p:spPr bwMode="auto">
              <a:xfrm rot="5400000">
                <a:off x="1535893" y="1984557"/>
                <a:ext cx="214314" cy="1588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4" name="AutoShape 9"/>
              <p:cNvCxnSpPr>
                <a:cxnSpLocks noChangeShapeType="1"/>
              </p:cNvCxnSpPr>
              <p:nvPr/>
            </p:nvCxnSpPr>
            <p:spPr bwMode="auto">
              <a:xfrm rot="5400000">
                <a:off x="4179893" y="1983763"/>
                <a:ext cx="214314" cy="1588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25" name="Rectangle 6"/>
              <p:cNvSpPr>
                <a:spLocks noChangeArrowheads="1"/>
              </p:cNvSpPr>
              <p:nvPr/>
            </p:nvSpPr>
            <p:spPr bwMode="auto">
              <a:xfrm>
                <a:off x="3571876" y="2078066"/>
                <a:ext cx="1643074" cy="31432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th-TH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จัดสรรให้หน่วยงาน 75 </a:t>
                </a:r>
                <a:r>
                  <a: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%</a:t>
                </a:r>
                <a:endPara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cs typeface="TH SarabunPSK" pitchFamily="34" charset="-34"/>
                </a:endParaRPr>
              </a:p>
            </p:txBody>
          </p:sp>
          <p:cxnSp>
            <p:nvCxnSpPr>
              <p:cNvPr id="38" name="AutoShape 5"/>
              <p:cNvCxnSpPr>
                <a:cxnSpLocks noChangeShapeType="1"/>
              </p:cNvCxnSpPr>
              <p:nvPr/>
            </p:nvCxnSpPr>
            <p:spPr bwMode="auto">
              <a:xfrm>
                <a:off x="4299904" y="2409857"/>
                <a:ext cx="0" cy="222867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44" name="Text Box 4"/>
              <p:cNvSpPr txBox="1">
                <a:spLocks noChangeArrowheads="1"/>
              </p:cNvSpPr>
              <p:nvPr/>
            </p:nvSpPr>
            <p:spPr bwMode="auto">
              <a:xfrm>
                <a:off x="1991121" y="2632724"/>
                <a:ext cx="4345559" cy="402047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  <a:tabLst/>
                </a:pPr>
                <a:r>
                  <a:rPr kumimoji="0" lang="th-TH" sz="16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1. ค่าใช่จ่ายของ</a:t>
                </a:r>
                <a:r>
                  <a:rPr kumimoji="0" lang="th-TH" sz="160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 </a:t>
                </a:r>
                <a:r>
                  <a:rPr kumimoji="0" lang="th-TH" sz="1600" i="0" u="none" strike="noStrike" cap="none" normalizeH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นศ.</a:t>
                </a:r>
                <a:r>
                  <a:rPr kumimoji="0" lang="th-TH" sz="160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 </a:t>
                </a:r>
                <a:r>
                  <a:rPr kumimoji="0" lang="th-TH" sz="16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ในระบบเหมาจ่าย</a:t>
                </a:r>
              </a:p>
              <a:p>
                <a:pPr marL="87313" marR="0" lvl="1" indent="87313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tabLst/>
                </a:pPr>
                <a:r>
                  <a:rPr kumimoji="0" lang="th-TH" sz="16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1.1 ค่าปฐมนิเทศ แรกเข้า 800 บาท</a:t>
                </a:r>
                <a:r>
                  <a:rPr kumimoji="0" lang="en-US" sz="16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 </a:t>
                </a:r>
                <a:r>
                  <a:rPr kumimoji="0" lang="th-TH" sz="16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(คณะ 500 </a:t>
                </a:r>
                <a:r>
                  <a:rPr kumimoji="0" lang="th-TH" sz="1600" i="0" u="none" strike="noStrike" cap="none" normalizeH="0" baseline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กพน.</a:t>
                </a:r>
                <a:r>
                  <a:rPr kumimoji="0" lang="th-TH" sz="16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 300)</a:t>
                </a:r>
                <a:endParaRPr kumimoji="0" lang="en-US" sz="16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endParaRPr>
              </a:p>
              <a:p>
                <a:pPr marL="87313" marR="0" lvl="0" indent="87313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tabLst/>
                </a:pPr>
                <a:r>
                  <a:rPr kumimoji="0" lang="th-TH" sz="16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1.2 ค่าคู่มือ </a:t>
                </a:r>
                <a:r>
                  <a:rPr kumimoji="0" lang="th-TH" sz="1600" i="0" u="none" strike="noStrike" cap="none" normalizeH="0" baseline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น.ศ.</a:t>
                </a:r>
                <a:r>
                  <a:rPr kumimoji="0" lang="th-TH" sz="16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 แรกเข้า 150 บาท</a:t>
                </a:r>
                <a:endParaRPr kumimoji="0" lang="en-US" sz="16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endParaRPr>
              </a:p>
              <a:p>
                <a:pPr marL="87313" marR="0" lvl="0" indent="87313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tabLst/>
                </a:pPr>
                <a:r>
                  <a:rPr kumimoji="0" lang="th-TH" sz="16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1.3 ค่าบัตรประจำตัวนักศึกษา แรกเข้า 100 บาท</a:t>
                </a:r>
                <a:endParaRPr kumimoji="0" lang="en-US" sz="16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endParaRPr>
              </a:p>
              <a:p>
                <a:pPr marL="87313" marR="0" lvl="0" indent="87313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tabLst/>
                </a:pPr>
                <a:r>
                  <a:rPr kumimoji="0" lang="th-TH" sz="16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1.4 ค่าตรวจสุขภาพนักศึกษา 200 บาทต่อปี</a:t>
                </a:r>
                <a:endParaRPr kumimoji="0" lang="en-US" sz="16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endParaRPr>
              </a:p>
              <a:p>
                <a:pPr marL="87313" marR="0" lvl="0" indent="87313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tabLst/>
                </a:pPr>
                <a:r>
                  <a:rPr lang="th-TH" sz="1600" dirty="0" smtClean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1.5</a:t>
                </a:r>
                <a:r>
                  <a:rPr kumimoji="0" lang="th-TH" sz="16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 ค่าประกันอุบัติเหตุ  200 บาทต่อปี</a:t>
                </a:r>
                <a:endParaRPr kumimoji="0" lang="en-US" sz="16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endParaRPr>
              </a:p>
              <a:p>
                <a:pPr marL="87313" marR="0" lvl="0" indent="87313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tabLst/>
                </a:pPr>
                <a:r>
                  <a:rPr lang="th-TH" sz="1600" dirty="0" smtClean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1.6</a:t>
                </a:r>
                <a:r>
                  <a:rPr kumimoji="0" lang="th-TH" sz="16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 ค่าบำรุงห้องสมุด </a:t>
                </a:r>
                <a:r>
                  <a:rPr kumimoji="0" lang="en-US" sz="16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7</a:t>
                </a:r>
                <a:r>
                  <a:rPr kumimoji="0" lang="th-TH" sz="16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00 บาท ต่อภาคการศึกษา</a:t>
                </a:r>
                <a:r>
                  <a:rPr kumimoji="0" lang="en-US" sz="16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 </a:t>
                </a:r>
                <a:r>
                  <a:rPr kumimoji="0" lang="th-TH" sz="16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(คณะ </a:t>
                </a:r>
                <a:r>
                  <a:rPr kumimoji="0" lang="en-US" sz="16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2</a:t>
                </a:r>
                <a:r>
                  <a:rPr kumimoji="0" lang="th-TH" sz="16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00 </a:t>
                </a:r>
                <a:r>
                  <a:rPr kumimoji="0" lang="th-TH" sz="1600" i="0" u="none" strike="noStrike" cap="none" normalizeH="0" baseline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สวส.</a:t>
                </a:r>
                <a:r>
                  <a:rPr kumimoji="0" lang="th-TH" sz="16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 500)</a:t>
                </a:r>
                <a:endParaRPr kumimoji="0" lang="en-US" sz="16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endParaRPr>
              </a:p>
              <a:p>
                <a:pPr marL="87313" indent="87313" fontAlgn="base">
                  <a:spcBef>
                    <a:spcPct val="0"/>
                  </a:spcBef>
                </a:pPr>
                <a:r>
                  <a:rPr lang="th-TH" sz="1600" dirty="0" smtClean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1.7</a:t>
                </a:r>
                <a:r>
                  <a:rPr kumimoji="0" lang="th-TH" sz="16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 </a:t>
                </a:r>
                <a:r>
                  <a:rPr lang="th-TH" sz="1600" dirty="0" smtClean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ค่า</a:t>
                </a:r>
                <a:r>
                  <a:rPr lang="th-TH" sz="1600" dirty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พัฒนาเทคโนโลยี</a:t>
                </a:r>
                <a:r>
                  <a:rPr lang="th-TH" sz="1600" dirty="0" smtClean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สารสนเทศ  500 </a:t>
                </a:r>
                <a:r>
                  <a:rPr kumimoji="0" lang="th-TH" sz="16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บาท ต่อภาคการศึกษา</a:t>
                </a:r>
              </a:p>
              <a:p>
                <a:pPr marL="87313" indent="87313" fontAlgn="base">
                  <a:spcBef>
                    <a:spcPct val="0"/>
                  </a:spcBef>
                </a:pPr>
                <a:r>
                  <a:rPr lang="th-TH" sz="1600" dirty="0" smtClean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     (</a:t>
                </a:r>
                <a:r>
                  <a:rPr lang="th-TH" sz="1600" dirty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คณะ </a:t>
                </a:r>
                <a:r>
                  <a:rPr lang="th-TH" sz="1600" dirty="0" smtClean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200 </a:t>
                </a:r>
                <a:r>
                  <a:rPr lang="th-TH" sz="1600" dirty="0" err="1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สวส</a:t>
                </a:r>
                <a:r>
                  <a:rPr lang="th-TH" sz="1600" dirty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. </a:t>
                </a:r>
                <a:r>
                  <a:rPr lang="th-TH" sz="1600" dirty="0" smtClean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300</a:t>
                </a:r>
                <a:r>
                  <a:rPr lang="th-TH" sz="1600" dirty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)</a:t>
                </a:r>
                <a:endParaRPr lang="en-US" sz="1600" dirty="0">
                  <a:latin typeface="TH SarabunPSK" pitchFamily="34" charset="-34"/>
                  <a:ea typeface="Angsana New" pitchFamily="18" charset="-34"/>
                  <a:cs typeface="TH SarabunPSK" pitchFamily="34" charset="-34"/>
                </a:endParaRPr>
              </a:p>
              <a:p>
                <a:pPr marL="87313" marR="0" lvl="0" indent="87313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tabLst/>
                </a:pPr>
                <a:r>
                  <a:rPr lang="th-TH" sz="1600" dirty="0" smtClean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1.8</a:t>
                </a:r>
                <a:r>
                  <a:rPr kumimoji="0" lang="th-TH" sz="16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 ค่ากิจกรรมนักศึกษา 500 บาทต่อภาคการศึกษา</a:t>
                </a:r>
              </a:p>
              <a:p>
                <a:pPr marL="87313" lvl="0" indent="87313" fontAlgn="base">
                  <a:spcBef>
                    <a:spcPct val="0"/>
                  </a:spcBef>
                </a:pPr>
                <a:r>
                  <a:rPr lang="th-TH" sz="1600" dirty="0" smtClean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1.9 </a:t>
                </a:r>
                <a:r>
                  <a:rPr lang="th-TH" sz="1600" dirty="0" smtClean="0">
                    <a:latin typeface="TH SarabunPSK" pitchFamily="34" charset="-34"/>
                    <a:cs typeface="TH SarabunPSK" pitchFamily="34" charset="-34"/>
                  </a:rPr>
                  <a:t>ค่าใช้จ่ายอื่นๆ เช่นค่ารถบริการ 500 บาทต่อภาคการศึกษา</a:t>
                </a:r>
                <a:endParaRPr kumimoji="0" lang="th-TH" sz="16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endParaRPr>
              </a:p>
              <a:p>
                <a:pPr lvl="0" fontAlgn="base">
                  <a:spcBef>
                    <a:spcPct val="0"/>
                  </a:spcBef>
                </a:pPr>
                <a:r>
                  <a:rPr lang="en-US" sz="1600" dirty="0" smtClean="0">
                    <a:latin typeface="TH SarabunPSK" pitchFamily="34" charset="-34"/>
                    <a:cs typeface="TH SarabunPSK" pitchFamily="34" charset="-34"/>
                  </a:rPr>
                  <a:t>2. </a:t>
                </a:r>
                <a:r>
                  <a:rPr lang="th-TH" sz="1600" dirty="0" smtClean="0">
                    <a:latin typeface="TH SarabunPSK" pitchFamily="34" charset="-34"/>
                    <a:cs typeface="TH SarabunPSK" pitchFamily="34" charset="-34"/>
                  </a:rPr>
                  <a:t>ค่าสาธารณูปโภค</a:t>
                </a:r>
                <a:r>
                  <a:rPr kumimoji="0" lang="en-US" sz="1600" b="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cs typeface="TH SarabunPSK" pitchFamily="34" charset="-34"/>
                  </a:rPr>
                  <a:t>  7 % </a:t>
                </a:r>
                <a:r>
                  <a:rPr lang="th-TH" sz="1600" dirty="0" smtClean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ของวงเงินจัดสรร 100 </a:t>
                </a:r>
                <a:r>
                  <a:rPr lang="en-US" sz="1600" dirty="0" smtClean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%</a:t>
                </a:r>
                <a:endParaRPr kumimoji="0" lang="en-US" sz="16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cs typeface="TH SarabunPSK" pitchFamily="34" charset="-34"/>
                </a:endParaRPr>
              </a:p>
              <a:p>
                <a:pPr lvl="0" fontAlgn="base">
                  <a:spcBef>
                    <a:spcPct val="0"/>
                  </a:spcBef>
                </a:pPr>
                <a:r>
                  <a:rPr lang="en-US" sz="1600" dirty="0" smtClean="0">
                    <a:latin typeface="TH SarabunPSK" pitchFamily="34" charset="-34"/>
                    <a:cs typeface="TH SarabunPSK" pitchFamily="34" charset="-34"/>
                  </a:rPr>
                  <a:t>3. </a:t>
                </a:r>
                <a:r>
                  <a:rPr lang="th-TH" sz="1600" dirty="0" smtClean="0">
                    <a:latin typeface="TH SarabunPSK" pitchFamily="34" charset="-34"/>
                    <a:cs typeface="TH SarabunPSK" pitchFamily="34" charset="-34"/>
                  </a:rPr>
                  <a:t>กองทุนส่งเสริมงานวิจัย 2 </a:t>
                </a:r>
                <a:r>
                  <a:rPr lang="en-US" sz="1600" dirty="0" smtClean="0">
                    <a:latin typeface="TH SarabunPSK" pitchFamily="34" charset="-34"/>
                    <a:cs typeface="TH SarabunPSK" pitchFamily="34" charset="-34"/>
                  </a:rPr>
                  <a:t>%</a:t>
                </a:r>
                <a:r>
                  <a:rPr lang="th-TH" sz="1600" dirty="0" smtClean="0">
                    <a:latin typeface="TH SarabunPSK" pitchFamily="34" charset="-34"/>
                    <a:cs typeface="TH SarabunPSK" pitchFamily="34" charset="-34"/>
                  </a:rPr>
                  <a:t> </a:t>
                </a:r>
                <a:r>
                  <a:rPr lang="th-TH" sz="1600" dirty="0" smtClean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ของวงเงินจัดสรร 100 </a:t>
                </a:r>
                <a:r>
                  <a:rPr lang="en-US" sz="1600" dirty="0" smtClean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%</a:t>
                </a:r>
                <a:endParaRPr lang="th-TH" sz="1600" dirty="0" smtClean="0">
                  <a:latin typeface="TH SarabunPSK" pitchFamily="34" charset="-34"/>
                  <a:cs typeface="TH SarabunPSK" pitchFamily="34" charset="-34"/>
                </a:endParaRPr>
              </a:p>
              <a:p>
                <a:pPr lvl="0" fontAlgn="base">
                  <a:spcBef>
                    <a:spcPct val="0"/>
                  </a:spcBef>
                  <a:buClr>
                    <a:srgbClr val="FF0000"/>
                  </a:buClr>
                </a:pPr>
                <a:r>
                  <a:rPr lang="th-TH" sz="1600" dirty="0" smtClean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4. กองทุนพัฒนาบุคลากร 2% ของวงเงินจัดสรร 100 </a:t>
                </a:r>
                <a:r>
                  <a:rPr lang="en-US" sz="1600" dirty="0" smtClean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%</a:t>
                </a:r>
              </a:p>
              <a:p>
                <a:pPr lvl="0" fontAlgn="base">
                  <a:spcBef>
                    <a:spcPct val="0"/>
                  </a:spcBef>
                  <a:buClr>
                    <a:srgbClr val="FF0000"/>
                  </a:buClr>
                </a:pPr>
                <a:r>
                  <a:rPr lang="th-TH" sz="1600" dirty="0" smtClean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5. กองทุนพัฒนานักศึกษา  2 % ของวงเงินจัดสรร 100 </a:t>
                </a:r>
                <a:r>
                  <a:rPr lang="en-US" sz="1600" dirty="0" smtClean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%</a:t>
                </a:r>
              </a:p>
              <a:p>
                <a:pPr lvl="0" fontAlgn="base">
                  <a:spcBef>
                    <a:spcPct val="0"/>
                  </a:spcBef>
                </a:pPr>
                <a:r>
                  <a:rPr kumimoji="0" lang="th-TH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6. ส่วนที่เหลือจากข้อ 1-5 ตั้งเป็นงบรายจ่ายของหน่วยงาน</a:t>
                </a:r>
              </a:p>
              <a:p>
                <a:pPr marL="87313" marR="0" lvl="0" indent="87313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tabLst/>
                </a:pPr>
                <a:endParaRPr kumimoji="0" lang="th-TH" sz="28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ngsana New" pitchFamily="18" charset="-34"/>
                </a:endParaRP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285728" y="2679000"/>
              <a:ext cx="4286280" cy="1166650"/>
              <a:chOff x="214290" y="547830"/>
              <a:chExt cx="4929222" cy="1166650"/>
            </a:xfrm>
          </p:grpSpPr>
          <p:cxnSp>
            <p:nvCxnSpPr>
              <p:cNvPr id="16" name="AutoShape 8"/>
              <p:cNvCxnSpPr>
                <a:cxnSpLocks noChangeShapeType="1"/>
              </p:cNvCxnSpPr>
              <p:nvPr/>
            </p:nvCxnSpPr>
            <p:spPr bwMode="auto">
              <a:xfrm>
                <a:off x="1071546" y="1142976"/>
                <a:ext cx="3143250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" name="AutoShape 9"/>
              <p:cNvCxnSpPr>
                <a:cxnSpLocks noChangeShapeType="1"/>
              </p:cNvCxnSpPr>
              <p:nvPr/>
            </p:nvCxnSpPr>
            <p:spPr bwMode="auto">
              <a:xfrm>
                <a:off x="1071546" y="1143008"/>
                <a:ext cx="0" cy="32385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18" name="Rectangle 10"/>
              <p:cNvSpPr>
                <a:spLocks noChangeArrowheads="1"/>
              </p:cNvSpPr>
              <p:nvPr/>
            </p:nvSpPr>
            <p:spPr bwMode="auto">
              <a:xfrm>
                <a:off x="214290" y="1466858"/>
                <a:ext cx="1627342" cy="24762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lang="th-TH" sz="1400" dirty="0" smtClean="0">
                    <a:latin typeface="Cordia New" pitchFamily="34" charset="-34"/>
                    <a:ea typeface="Angsana New" pitchFamily="18" charset="-34"/>
                    <a:cs typeface="Cordia New" pitchFamily="34" charset="-34"/>
                  </a:rPr>
                  <a:t>ประกันความเสี่ยง 10 </a:t>
                </a:r>
                <a:r>
                  <a:rPr lang="en-US" sz="1400" dirty="0" smtClean="0">
                    <a:latin typeface="Cordia New" pitchFamily="34" charset="-34"/>
                    <a:ea typeface="Angsana New" pitchFamily="18" charset="-34"/>
                    <a:cs typeface="Cordia New" pitchFamily="34" charset="-34"/>
                  </a:rPr>
                  <a:t>%</a:t>
                </a:r>
                <a:endParaRPr kumimoji="0" lang="th-TH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ngsana New" pitchFamily="18" charset="-34"/>
                </a:endParaRPr>
              </a:p>
            </p:txBody>
          </p:sp>
          <p:cxnSp>
            <p:nvCxnSpPr>
              <p:cNvPr id="19" name="AutoShape 11"/>
              <p:cNvCxnSpPr>
                <a:cxnSpLocks noChangeShapeType="1"/>
              </p:cNvCxnSpPr>
              <p:nvPr/>
            </p:nvCxnSpPr>
            <p:spPr bwMode="auto">
              <a:xfrm rot="5400000">
                <a:off x="4107661" y="1250165"/>
                <a:ext cx="214314" cy="1588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20" name="Rectangle 12"/>
              <p:cNvSpPr>
                <a:spLocks noChangeArrowheads="1"/>
              </p:cNvSpPr>
              <p:nvPr/>
            </p:nvSpPr>
            <p:spPr bwMode="auto">
              <a:xfrm>
                <a:off x="3007516" y="1285852"/>
                <a:ext cx="2135996" cy="42862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th-TH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rdia New" pitchFamily="34" charset="-34"/>
                    <a:ea typeface="Angsana New" pitchFamily="18" charset="-34"/>
                    <a:cs typeface="Cordia New" pitchFamily="34" charset="-34"/>
                  </a:rPr>
                  <a:t>ตั้งงบประมาณรายจ่าย</a:t>
                </a:r>
                <a:r>
                  <a:rPr kumimoji="0" lang="th-TH" sz="1400" b="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rdia New" pitchFamily="34" charset="-34"/>
                    <a:ea typeface="Angsana New" pitchFamily="18" charset="-34"/>
                    <a:cs typeface="Cordia New" pitchFamily="34" charset="-34"/>
                  </a:rPr>
                  <a:t> 90 </a:t>
                </a:r>
                <a:r>
                  <a:rPr kumimoji="0" lang="en-US" sz="1400" b="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rdia New" pitchFamily="34" charset="-34"/>
                    <a:ea typeface="Angsana New" pitchFamily="18" charset="-34"/>
                    <a:cs typeface="Cordia New" pitchFamily="34" charset="-34"/>
                  </a:rPr>
                  <a:t>% </a:t>
                </a:r>
                <a:r>
                  <a:rPr kumimoji="0" lang="th-TH" sz="1400" b="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rdia New" pitchFamily="34" charset="-34"/>
                    <a:ea typeface="Angsana New" pitchFamily="18" charset="-34"/>
                    <a:cs typeface="Cordia New" pitchFamily="34" charset="-34"/>
                  </a:rPr>
                  <a:t>(วงเงินจัดสรร </a:t>
                </a:r>
                <a:r>
                  <a:rPr kumimoji="0" lang="en-US" sz="1400" b="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rdia New" pitchFamily="34" charset="-34"/>
                    <a:ea typeface="Angsana New" pitchFamily="18" charset="-34"/>
                    <a:cs typeface="Cordia New" pitchFamily="34" charset="-34"/>
                  </a:rPr>
                  <a:t>100%)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endParaRPr kumimoji="0" lang="th-TH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ngsana New" pitchFamily="18" charset="-34"/>
                </a:endParaRPr>
              </a:p>
            </p:txBody>
          </p:sp>
          <p:cxnSp>
            <p:nvCxnSpPr>
              <p:cNvPr id="21" name="AutoShape 5"/>
              <p:cNvCxnSpPr>
                <a:cxnSpLocks noChangeShapeType="1"/>
              </p:cNvCxnSpPr>
              <p:nvPr/>
            </p:nvCxnSpPr>
            <p:spPr bwMode="auto">
              <a:xfrm>
                <a:off x="2172869" y="547830"/>
                <a:ext cx="0" cy="595972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cxnSp>
          <p:nvCxnSpPr>
            <p:cNvPr id="30" name="AutoShape 5"/>
            <p:cNvCxnSpPr>
              <a:cxnSpLocks noChangeShapeType="1"/>
            </p:cNvCxnSpPr>
            <p:nvPr/>
          </p:nvCxnSpPr>
          <p:spPr bwMode="auto">
            <a:xfrm>
              <a:off x="3778274" y="3859298"/>
              <a:ext cx="0" cy="3058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grpSp>
          <p:nvGrpSpPr>
            <p:cNvPr id="10" name="Group 9"/>
            <p:cNvGrpSpPr/>
            <p:nvPr/>
          </p:nvGrpSpPr>
          <p:grpSpPr>
            <a:xfrm>
              <a:off x="1026961" y="1336649"/>
              <a:ext cx="5656047" cy="2567646"/>
              <a:chOff x="1026961" y="1336649"/>
              <a:chExt cx="5656047" cy="2567646"/>
            </a:xfrm>
          </p:grpSpPr>
          <p:cxnSp>
            <p:nvCxnSpPr>
              <p:cNvPr id="23" name="AutoShape 8"/>
              <p:cNvCxnSpPr>
                <a:cxnSpLocks noChangeShapeType="1"/>
              </p:cNvCxnSpPr>
              <p:nvPr/>
            </p:nvCxnSpPr>
            <p:spPr bwMode="auto">
              <a:xfrm>
                <a:off x="1928008" y="1619672"/>
                <a:ext cx="3733239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26" name="Rectangle 10"/>
              <p:cNvSpPr>
                <a:spLocks noChangeArrowheads="1"/>
              </p:cNvSpPr>
              <p:nvPr/>
            </p:nvSpPr>
            <p:spPr bwMode="auto">
              <a:xfrm>
                <a:off x="1026961" y="1998184"/>
                <a:ext cx="1936078" cy="65032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lang="th-TH" sz="1400" dirty="0" smtClean="0">
                    <a:latin typeface="Cordia New" pitchFamily="34" charset="-34"/>
                    <a:cs typeface="Cordia New" pitchFamily="34" charset="-34"/>
                  </a:rPr>
                  <a:t>รายรับจากค่าบำรุงการศึกษา,ค่าลงทะเบียน,ค่าธรรมเนียมการศึกษาแรกเข้า</a:t>
                </a:r>
                <a:endParaRPr kumimoji="0" lang="th-TH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ngsana New" pitchFamily="18" charset="-34"/>
                </a:endParaRPr>
              </a:p>
            </p:txBody>
          </p:sp>
          <p:sp>
            <p:nvSpPr>
              <p:cNvPr id="27" name="Rectangle 12"/>
              <p:cNvSpPr>
                <a:spLocks noChangeArrowheads="1"/>
              </p:cNvSpPr>
              <p:nvPr/>
            </p:nvSpPr>
            <p:spPr bwMode="auto">
              <a:xfrm>
                <a:off x="4666784" y="1845367"/>
                <a:ext cx="2016224" cy="480737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th-TH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rdia New" pitchFamily="34" charset="-34"/>
                    <a:ea typeface="Angsana New" pitchFamily="18" charset="-34"/>
                    <a:cs typeface="Cordia New" pitchFamily="34" charset="-34"/>
                  </a:rPr>
                  <a:t>รายรับจากค่าฝึกประสบการณ์วิชาชีพ/</a:t>
                </a:r>
                <a:r>
                  <a:rPr kumimoji="0" lang="th-TH" sz="1400" b="0" i="0" u="none" strike="noStrike" cap="none" normalizeH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rdia New" pitchFamily="34" charset="-34"/>
                    <a:ea typeface="Angsana New" pitchFamily="18" charset="-34"/>
                    <a:cs typeface="Cordia New" pitchFamily="34" charset="-34"/>
                  </a:rPr>
                  <a:t>สห</a:t>
                </a:r>
                <a:r>
                  <a:rPr kumimoji="0" lang="th-TH" sz="1400" b="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rdia New" pitchFamily="34" charset="-34"/>
                    <a:ea typeface="Angsana New" pitchFamily="18" charset="-34"/>
                    <a:cs typeface="Cordia New" pitchFamily="34" charset="-34"/>
                  </a:rPr>
                  <a:t>กิจศึกษา/ฝึกสอน</a:t>
                </a:r>
                <a:endParaRPr kumimoji="0" lang="th-TH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ngsana New" pitchFamily="18" charset="-34"/>
                </a:endParaRPr>
              </a:p>
            </p:txBody>
          </p:sp>
          <p:sp>
            <p:nvSpPr>
              <p:cNvPr id="28" name="Rectangle 10"/>
              <p:cNvSpPr>
                <a:spLocks noChangeArrowheads="1"/>
              </p:cNvSpPr>
              <p:nvPr/>
            </p:nvSpPr>
            <p:spPr bwMode="auto">
              <a:xfrm>
                <a:off x="4929198" y="2544506"/>
                <a:ext cx="1740162" cy="135978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R="0" lvl="0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tabLst/>
                </a:pPr>
                <a:r>
                  <a:rPr lang="th-TH" sz="1400" dirty="0" smtClean="0"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1. จัดสรรให้คณะ/วิทยาลัย 70</a:t>
                </a:r>
                <a:r>
                  <a:rPr lang="en-US" sz="1400" dirty="0" smtClean="0"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%</a:t>
                </a:r>
              </a:p>
              <a:p>
                <a:pPr marR="0" lvl="0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tabLst/>
                </a:pPr>
                <a:r>
                  <a:rPr lang="th-TH" sz="1400" dirty="0" smtClean="0"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2. สมทบมหาวิทยาลัย 20</a:t>
                </a:r>
                <a:r>
                  <a:rPr lang="en-US" sz="1400" dirty="0" smtClean="0"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%</a:t>
                </a:r>
              </a:p>
              <a:p>
                <a:pPr marR="0" lvl="0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tabLst/>
                </a:pPr>
                <a:r>
                  <a:rPr lang="th-TH" sz="1400" dirty="0" smtClean="0"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3. สมทบกองทุนส่งเสริมการฝึกประสบการณ์วิชาชีพ 10</a:t>
                </a:r>
                <a:r>
                  <a:rPr lang="en-US" sz="1400" dirty="0" smtClean="0"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%</a:t>
                </a:r>
              </a:p>
              <a:p>
                <a:pPr marR="0" lvl="0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tabLst/>
                </a:pPr>
                <a:endParaRPr kumimoji="0" lang="th-TH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anose="020B0500040200020003" pitchFamily="34" charset="-34"/>
                  <a:cs typeface="TH SarabunPSK" panose="020B0500040200020003" pitchFamily="34" charset="-34"/>
                </a:endParaRPr>
              </a:p>
            </p:txBody>
          </p:sp>
          <p:cxnSp>
            <p:nvCxnSpPr>
              <p:cNvPr id="29" name="AutoShape 11"/>
              <p:cNvCxnSpPr>
                <a:cxnSpLocks noChangeShapeType="1"/>
              </p:cNvCxnSpPr>
              <p:nvPr/>
            </p:nvCxnSpPr>
            <p:spPr bwMode="auto">
              <a:xfrm>
                <a:off x="5674896" y="2314723"/>
                <a:ext cx="0" cy="22978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4" name="AutoShape 11"/>
              <p:cNvCxnSpPr>
                <a:cxnSpLocks noChangeShapeType="1"/>
              </p:cNvCxnSpPr>
              <p:nvPr/>
            </p:nvCxnSpPr>
            <p:spPr bwMode="auto">
              <a:xfrm>
                <a:off x="5647302" y="1619672"/>
                <a:ext cx="0" cy="22978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5" name="AutoShape 11"/>
              <p:cNvCxnSpPr>
                <a:cxnSpLocks noChangeShapeType="1"/>
              </p:cNvCxnSpPr>
              <p:nvPr/>
            </p:nvCxnSpPr>
            <p:spPr bwMode="auto">
              <a:xfrm>
                <a:off x="1928008" y="1635907"/>
                <a:ext cx="0" cy="362277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7" name="AutoShape 11"/>
              <p:cNvCxnSpPr>
                <a:cxnSpLocks noChangeShapeType="1"/>
              </p:cNvCxnSpPr>
              <p:nvPr/>
            </p:nvCxnSpPr>
            <p:spPr bwMode="auto">
              <a:xfrm>
                <a:off x="3483093" y="1336649"/>
                <a:ext cx="0" cy="28302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/>
          <p:cNvSpPr txBox="1"/>
          <p:nvPr/>
        </p:nvSpPr>
        <p:spPr>
          <a:xfrm>
            <a:off x="500042" y="-32"/>
            <a:ext cx="59666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dirty="0">
              <a:latin typeface="TH SarabunPSK" pitchFamily="34" charset="-34"/>
              <a:cs typeface="TH SarabunPSK" pitchFamily="34" charset="-34"/>
            </a:endParaRPr>
          </a:p>
          <a:p>
            <a:pPr algn="ctr"/>
            <a:r>
              <a:rPr lang="en-US" sz="2000" b="1" dirty="0" smtClean="0">
                <a:latin typeface="TH SarabunPSK" pitchFamily="34" charset="-34"/>
                <a:cs typeface="TH SarabunPSK" pitchFamily="34" charset="-34"/>
              </a:rPr>
              <a:t>3</a:t>
            </a: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. เกณฑ์</a:t>
            </a:r>
            <a:r>
              <a:rPr lang="th-TH" sz="2000" b="1" dirty="0">
                <a:latin typeface="TH SarabunPSK" pitchFamily="34" charset="-34"/>
                <a:cs typeface="TH SarabunPSK" pitchFamily="34" charset="-34"/>
              </a:rPr>
              <a:t>การจัดสรรงบประมาณเงินรายได้</a:t>
            </a:r>
            <a:r>
              <a:rPr lang="en-US" sz="2000" b="1" dirty="0">
                <a:latin typeface="TH SarabunPSK" pitchFamily="34" charset="-34"/>
                <a:cs typeface="TH SarabunPSK" pitchFamily="34" charset="-34"/>
              </a:rPr>
              <a:t>  </a:t>
            </a: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ปริญญาตรี หลักสูตร นานาชาติ</a:t>
            </a:r>
            <a:endParaRPr lang="th-TH" sz="2000" dirty="0">
              <a:latin typeface="TH SarabunPSK" pitchFamily="34" charset="-34"/>
              <a:cs typeface="TH SarabunPSK" pitchFamily="34" charset="-34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13720" y="857224"/>
            <a:ext cx="6383632" cy="8124680"/>
            <a:chOff x="285728" y="857224"/>
            <a:chExt cx="6383632" cy="8124680"/>
          </a:xfrm>
        </p:grpSpPr>
        <p:grpSp>
          <p:nvGrpSpPr>
            <p:cNvPr id="18" name="Group 14"/>
            <p:cNvGrpSpPr/>
            <p:nvPr/>
          </p:nvGrpSpPr>
          <p:grpSpPr>
            <a:xfrm>
              <a:off x="285728" y="2664443"/>
              <a:ext cx="3863353" cy="1331495"/>
              <a:chOff x="214290" y="940468"/>
              <a:chExt cx="5214976" cy="986300"/>
            </a:xfrm>
          </p:grpSpPr>
          <p:cxnSp>
            <p:nvCxnSpPr>
              <p:cNvPr id="19" name="AutoShape 8"/>
              <p:cNvCxnSpPr>
                <a:cxnSpLocks noChangeShapeType="1"/>
              </p:cNvCxnSpPr>
              <p:nvPr/>
            </p:nvCxnSpPr>
            <p:spPr bwMode="auto">
              <a:xfrm>
                <a:off x="1071546" y="1142976"/>
                <a:ext cx="3143250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0" name="AutoShape 9"/>
              <p:cNvCxnSpPr>
                <a:cxnSpLocks noChangeShapeType="1"/>
              </p:cNvCxnSpPr>
              <p:nvPr/>
            </p:nvCxnSpPr>
            <p:spPr bwMode="auto">
              <a:xfrm>
                <a:off x="1071546" y="1143008"/>
                <a:ext cx="0" cy="32385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21" name="Rectangle 10"/>
              <p:cNvSpPr>
                <a:spLocks noChangeArrowheads="1"/>
              </p:cNvSpPr>
              <p:nvPr/>
            </p:nvSpPr>
            <p:spPr bwMode="auto">
              <a:xfrm>
                <a:off x="214290" y="1466858"/>
                <a:ext cx="1898669" cy="24762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lang="th-TH" sz="1400" dirty="0" smtClean="0">
                    <a:latin typeface="TH SarabunPSK" panose="020B0500040200020003" pitchFamily="34" charset="-34"/>
                    <a:ea typeface="Angsana New" pitchFamily="18" charset="-34"/>
                    <a:cs typeface="TH SarabunPSK" panose="020B0500040200020003" pitchFamily="34" charset="-34"/>
                  </a:rPr>
                  <a:t>ประกันความเสี่ยง 10 </a:t>
                </a:r>
                <a:r>
                  <a:rPr lang="en-US" sz="1400" dirty="0" smtClean="0">
                    <a:latin typeface="TH SarabunPSK" panose="020B0500040200020003" pitchFamily="34" charset="-34"/>
                    <a:ea typeface="Angsana New" pitchFamily="18" charset="-34"/>
                    <a:cs typeface="TH SarabunPSK" panose="020B0500040200020003" pitchFamily="34" charset="-34"/>
                  </a:rPr>
                  <a:t>%</a:t>
                </a:r>
                <a:endParaRPr kumimoji="0" lang="th-TH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anose="020B0500040200020003" pitchFamily="34" charset="-34"/>
                  <a:cs typeface="TH SarabunPSK" panose="020B0500040200020003" pitchFamily="34" charset="-34"/>
                </a:endParaRPr>
              </a:p>
            </p:txBody>
          </p:sp>
          <p:cxnSp>
            <p:nvCxnSpPr>
              <p:cNvPr id="22" name="AutoShape 11"/>
              <p:cNvCxnSpPr>
                <a:cxnSpLocks noChangeShapeType="1"/>
              </p:cNvCxnSpPr>
              <p:nvPr/>
            </p:nvCxnSpPr>
            <p:spPr bwMode="auto">
              <a:xfrm rot="5400000">
                <a:off x="4107661" y="1250165"/>
                <a:ext cx="214314" cy="1588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23" name="Rectangle 12"/>
              <p:cNvSpPr>
                <a:spLocks noChangeArrowheads="1"/>
              </p:cNvSpPr>
              <p:nvPr/>
            </p:nvSpPr>
            <p:spPr bwMode="auto">
              <a:xfrm>
                <a:off x="3096452" y="1357290"/>
                <a:ext cx="2332814" cy="56947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 algn="ctr" fontAlgn="base">
                  <a:spcBef>
                    <a:spcPct val="0"/>
                  </a:spcBef>
                </a:pPr>
                <a:r>
                  <a:rPr kumimoji="0" lang="th-TH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anose="020B0500040200020003" pitchFamily="34" charset="-34"/>
                    <a:ea typeface="Angsana New" pitchFamily="18" charset="-34"/>
                    <a:cs typeface="TH SarabunPSK" panose="020B0500040200020003" pitchFamily="34" charset="-34"/>
                  </a:rPr>
                  <a:t>ตั้งงบประมาณรายจ่าย</a:t>
                </a:r>
                <a:r>
                  <a:rPr kumimoji="0" lang="th-TH" sz="1400" b="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anose="020B0500040200020003" pitchFamily="34" charset="-34"/>
                    <a:ea typeface="Angsana New" pitchFamily="18" charset="-34"/>
                    <a:cs typeface="TH SarabunPSK" panose="020B0500040200020003" pitchFamily="34" charset="-34"/>
                  </a:rPr>
                  <a:t> 90 </a:t>
                </a:r>
                <a:r>
                  <a:rPr kumimoji="0" lang="en-US" sz="1400" b="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anose="020B0500040200020003" pitchFamily="34" charset="-34"/>
                    <a:ea typeface="Angsana New" pitchFamily="18" charset="-34"/>
                    <a:cs typeface="TH SarabunPSK" panose="020B0500040200020003" pitchFamily="34" charset="-34"/>
                  </a:rPr>
                  <a:t>%</a:t>
                </a:r>
                <a:r>
                  <a:rPr kumimoji="0" lang="th-TH" sz="1400" b="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anose="020B0500040200020003" pitchFamily="34" charset="-34"/>
                    <a:ea typeface="Angsana New" pitchFamily="18" charset="-34"/>
                    <a:cs typeface="TH SarabunPSK" panose="020B0500040200020003" pitchFamily="34" charset="-34"/>
                  </a:rPr>
                  <a:t> </a:t>
                </a:r>
                <a:r>
                  <a:rPr lang="th-TH" sz="1400" dirty="0" smtClean="0">
                    <a:latin typeface="TH SarabunPSK" pitchFamily="34" charset="-34"/>
                    <a:ea typeface="Angsana New" pitchFamily="18" charset="-34"/>
                    <a:cs typeface="TH SarabunPSK" panose="020B0500040200020003" pitchFamily="34" charset="-34"/>
                  </a:rPr>
                  <a:t>(วงเงินจัดสรร </a:t>
                </a:r>
                <a:r>
                  <a:rPr lang="en-US" sz="1400" dirty="0" smtClean="0">
                    <a:latin typeface="TH SarabunPSK" pitchFamily="34" charset="-34"/>
                    <a:ea typeface="Angsana New" pitchFamily="18" charset="-34"/>
                    <a:cs typeface="TH SarabunPSK" panose="020B0500040200020003" pitchFamily="34" charset="-34"/>
                  </a:rPr>
                  <a:t>100%)</a:t>
                </a:r>
                <a:endParaRPr kumimoji="0" lang="th-TH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cs typeface="TH SarabunPSK" panose="020B0500040200020003" pitchFamily="34" charset="-34"/>
                </a:endParaRPr>
              </a:p>
            </p:txBody>
          </p:sp>
          <p:cxnSp>
            <p:nvCxnSpPr>
              <p:cNvPr id="26" name="AutoShape 5"/>
              <p:cNvCxnSpPr>
                <a:cxnSpLocks noChangeShapeType="1"/>
              </p:cNvCxnSpPr>
              <p:nvPr/>
            </p:nvCxnSpPr>
            <p:spPr bwMode="auto">
              <a:xfrm>
                <a:off x="2786057" y="940468"/>
                <a:ext cx="0" cy="185102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sp>
          <p:nvSpPr>
            <p:cNvPr id="15" name="Text Box 2"/>
            <p:cNvSpPr txBox="1">
              <a:spLocks noChangeArrowheads="1"/>
            </p:cNvSpPr>
            <p:nvPr/>
          </p:nvSpPr>
          <p:spPr bwMode="auto">
            <a:xfrm>
              <a:off x="1556792" y="857224"/>
              <a:ext cx="4143404" cy="4794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 algn="ctr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th-TH" sz="2000" b="1" dirty="0" smtClean="0"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ประมาณการรายรับ นศ. ตามแผน ของคณะ 100 </a:t>
              </a:r>
              <a:r>
                <a:rPr lang="en-US" sz="2000" b="1" dirty="0" smtClean="0"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% </a:t>
              </a:r>
              <a:endParaRPr lang="th-TH" dirty="0" smtClean="0">
                <a:latin typeface="Arial" pitchFamily="34" charset="0"/>
                <a:cs typeface="Angsana New" pitchFamily="18" charset="-34"/>
              </a:endParaRPr>
            </a:p>
          </p:txBody>
        </p:sp>
        <p:grpSp>
          <p:nvGrpSpPr>
            <p:cNvPr id="17" name="Group 13"/>
            <p:cNvGrpSpPr/>
            <p:nvPr/>
          </p:nvGrpSpPr>
          <p:grpSpPr>
            <a:xfrm>
              <a:off x="1143553" y="4219750"/>
              <a:ext cx="5525806" cy="4762154"/>
              <a:chOff x="785794" y="2437160"/>
              <a:chExt cx="5525806" cy="4762154"/>
            </a:xfrm>
          </p:grpSpPr>
          <p:sp>
            <p:nvSpPr>
              <p:cNvPr id="27" name="Rectangle 6"/>
              <p:cNvSpPr>
                <a:spLocks noChangeArrowheads="1"/>
              </p:cNvSpPr>
              <p:nvPr/>
            </p:nvSpPr>
            <p:spPr bwMode="auto">
              <a:xfrm>
                <a:off x="785794" y="2651474"/>
                <a:ext cx="1643074" cy="31432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th-TH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สมทบมหาวิทยาลัย 20 </a:t>
                </a:r>
                <a:r>
                  <a: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%</a:t>
                </a:r>
                <a:endPara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cs typeface="TH SarabunPSK" pitchFamily="34" charset="-34"/>
                </a:endParaRPr>
              </a:p>
            </p:txBody>
          </p:sp>
          <p:cxnSp>
            <p:nvCxnSpPr>
              <p:cNvPr id="28" name="AutoShape 8"/>
              <p:cNvCxnSpPr>
                <a:cxnSpLocks noChangeShapeType="1"/>
              </p:cNvCxnSpPr>
              <p:nvPr/>
            </p:nvCxnSpPr>
            <p:spPr bwMode="auto">
              <a:xfrm>
                <a:off x="1643050" y="2437160"/>
                <a:ext cx="2643206" cy="1588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9" name="AutoShape 9"/>
              <p:cNvCxnSpPr>
                <a:cxnSpLocks noChangeShapeType="1"/>
              </p:cNvCxnSpPr>
              <p:nvPr/>
            </p:nvCxnSpPr>
            <p:spPr bwMode="auto">
              <a:xfrm rot="5400000">
                <a:off x="1535893" y="2554859"/>
                <a:ext cx="214314" cy="1588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1" name="AutoShape 9"/>
              <p:cNvCxnSpPr>
                <a:cxnSpLocks noChangeShapeType="1"/>
              </p:cNvCxnSpPr>
              <p:nvPr/>
            </p:nvCxnSpPr>
            <p:spPr bwMode="auto">
              <a:xfrm rot="5400000">
                <a:off x="4179893" y="2567713"/>
                <a:ext cx="214314" cy="1588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32" name="Rectangle 6"/>
              <p:cNvSpPr>
                <a:spLocks noChangeArrowheads="1"/>
              </p:cNvSpPr>
              <p:nvPr/>
            </p:nvSpPr>
            <p:spPr bwMode="auto">
              <a:xfrm>
                <a:off x="3571876" y="2651474"/>
                <a:ext cx="1643074" cy="31432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th-TH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จัดสรรให้หน่วยงาน 80 </a:t>
                </a:r>
                <a:r>
                  <a: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%</a:t>
                </a:r>
                <a:endPara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cs typeface="TH SarabunPSK" pitchFamily="34" charset="-34"/>
                </a:endParaRPr>
              </a:p>
            </p:txBody>
          </p:sp>
          <p:cxnSp>
            <p:nvCxnSpPr>
              <p:cNvPr id="33" name="AutoShape 5"/>
              <p:cNvCxnSpPr>
                <a:cxnSpLocks noChangeShapeType="1"/>
              </p:cNvCxnSpPr>
              <p:nvPr/>
            </p:nvCxnSpPr>
            <p:spPr bwMode="auto">
              <a:xfrm>
                <a:off x="4286256" y="2996913"/>
                <a:ext cx="0" cy="16827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34" name="Text Box 4"/>
              <p:cNvSpPr txBox="1">
                <a:spLocks noChangeArrowheads="1"/>
              </p:cNvSpPr>
              <p:nvPr/>
            </p:nvSpPr>
            <p:spPr bwMode="auto">
              <a:xfrm>
                <a:off x="1857364" y="3178836"/>
                <a:ext cx="4454236" cy="402047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  <a:tabLst/>
                </a:pPr>
                <a:r>
                  <a:rPr kumimoji="0" lang="th-TH" sz="16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1. ค่าใช่จ่ายของ</a:t>
                </a:r>
                <a:r>
                  <a:rPr kumimoji="0" lang="th-TH" sz="160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 </a:t>
                </a:r>
                <a:r>
                  <a:rPr kumimoji="0" lang="th-TH" sz="1600" i="0" u="none" strike="noStrike" cap="none" normalizeH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นศ.</a:t>
                </a:r>
                <a:r>
                  <a:rPr kumimoji="0" lang="th-TH" sz="160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 </a:t>
                </a:r>
                <a:r>
                  <a:rPr kumimoji="0" lang="th-TH" sz="16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ในระบบเหมาจ่าย</a:t>
                </a:r>
              </a:p>
              <a:p>
                <a:pPr marL="87313" marR="0" lvl="1" indent="87313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tabLst/>
                </a:pPr>
                <a:r>
                  <a:rPr kumimoji="0" lang="th-TH" sz="16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1.1 ค่าปฐมนิเทศ แรกเข้า 800 บาท</a:t>
                </a:r>
                <a:r>
                  <a:rPr kumimoji="0" lang="en-US" sz="16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 </a:t>
                </a:r>
                <a:r>
                  <a:rPr kumimoji="0" lang="th-TH" sz="16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(คณะ 500 </a:t>
                </a:r>
                <a:r>
                  <a:rPr kumimoji="0" lang="th-TH" sz="1600" i="0" u="none" strike="noStrike" cap="none" normalizeH="0" baseline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กพน.</a:t>
                </a:r>
                <a:r>
                  <a:rPr kumimoji="0" lang="th-TH" sz="16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 300)</a:t>
                </a:r>
                <a:endParaRPr kumimoji="0" lang="en-US" sz="16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endParaRPr>
              </a:p>
              <a:p>
                <a:pPr marL="87313" marR="0" lvl="0" indent="87313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tabLst/>
                </a:pPr>
                <a:r>
                  <a:rPr kumimoji="0" lang="th-TH" sz="16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1.2 ค่าคู่มือ </a:t>
                </a:r>
                <a:r>
                  <a:rPr kumimoji="0" lang="th-TH" sz="1600" i="0" u="none" strike="noStrike" cap="none" normalizeH="0" baseline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น.ศ.</a:t>
                </a:r>
                <a:r>
                  <a:rPr kumimoji="0" lang="th-TH" sz="16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 แรกเข้า 150 บาท</a:t>
                </a:r>
                <a:endParaRPr kumimoji="0" lang="en-US" sz="16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endParaRPr>
              </a:p>
              <a:p>
                <a:pPr marL="87313" marR="0" lvl="0" indent="87313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tabLst/>
                </a:pPr>
                <a:r>
                  <a:rPr kumimoji="0" lang="th-TH" sz="16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1.3 ค่าบัตรประจำตัวนักศึกษา แรกเข้า 100 บาท</a:t>
                </a:r>
                <a:endParaRPr kumimoji="0" lang="en-US" sz="16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endParaRPr>
              </a:p>
              <a:p>
                <a:pPr marL="87313" marR="0" lvl="0" indent="87313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tabLst/>
                </a:pPr>
                <a:r>
                  <a:rPr kumimoji="0" lang="th-TH" sz="16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1.4 ค่าตรวจสุขภาพนักศึกษา 200 บาทต่อปี</a:t>
                </a:r>
                <a:endParaRPr kumimoji="0" lang="en-US" sz="16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endParaRPr>
              </a:p>
              <a:p>
                <a:pPr marL="87313" marR="0" lvl="0" indent="87313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tabLst/>
                </a:pPr>
                <a:r>
                  <a:rPr lang="th-TH" sz="1600" dirty="0" smtClean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1.5</a:t>
                </a:r>
                <a:r>
                  <a:rPr kumimoji="0" lang="th-TH" sz="16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 ค่าประกันอุบัติเหตุ  200 บาทต่อปี</a:t>
                </a:r>
                <a:endParaRPr kumimoji="0" lang="en-US" sz="16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endParaRPr>
              </a:p>
              <a:p>
                <a:pPr marL="87313" marR="0" lvl="0" indent="87313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tabLst/>
                </a:pPr>
                <a:r>
                  <a:rPr lang="th-TH" sz="1600" dirty="0" smtClean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1.6</a:t>
                </a:r>
                <a:r>
                  <a:rPr kumimoji="0" lang="th-TH" sz="16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 ค่าบำรุงห้องสมุด </a:t>
                </a:r>
                <a:r>
                  <a:rPr kumimoji="0" lang="en-US" sz="16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7</a:t>
                </a:r>
                <a:r>
                  <a:rPr kumimoji="0" lang="th-TH" sz="16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00 บาท ต่อภาคการศึกษา</a:t>
                </a:r>
                <a:r>
                  <a:rPr kumimoji="0" lang="en-US" sz="16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 </a:t>
                </a:r>
                <a:r>
                  <a:rPr kumimoji="0" lang="th-TH" sz="16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(คณะ </a:t>
                </a:r>
                <a:r>
                  <a:rPr kumimoji="0" lang="en-US" sz="16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2</a:t>
                </a:r>
                <a:r>
                  <a:rPr kumimoji="0" lang="th-TH" sz="16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00 </a:t>
                </a:r>
                <a:r>
                  <a:rPr kumimoji="0" lang="th-TH" sz="1600" i="0" u="none" strike="noStrike" cap="none" normalizeH="0" baseline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สวส.</a:t>
                </a:r>
                <a:r>
                  <a:rPr kumimoji="0" lang="th-TH" sz="16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 500)</a:t>
                </a:r>
                <a:endParaRPr kumimoji="0" lang="en-US" sz="16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endParaRPr>
              </a:p>
              <a:p>
                <a:pPr marL="87313" indent="87313" fontAlgn="base">
                  <a:spcBef>
                    <a:spcPct val="0"/>
                  </a:spcBef>
                </a:pPr>
                <a:r>
                  <a:rPr lang="th-TH" sz="1600" dirty="0" smtClean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1.7</a:t>
                </a:r>
                <a:r>
                  <a:rPr kumimoji="0" lang="th-TH" sz="16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 </a:t>
                </a:r>
                <a:r>
                  <a:rPr lang="th-TH" sz="1600" dirty="0" smtClean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ค่า</a:t>
                </a:r>
                <a:r>
                  <a:rPr lang="th-TH" sz="1600" dirty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พัฒนาเทคโนโลยี</a:t>
                </a:r>
                <a:r>
                  <a:rPr lang="th-TH" sz="1600" dirty="0" smtClean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สารสนเทศ </a:t>
                </a:r>
                <a:r>
                  <a:rPr lang="th-TH" sz="1600" dirty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500 </a:t>
                </a:r>
                <a:r>
                  <a:rPr kumimoji="0" lang="th-TH" sz="16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บาท ต่อภาคการศึกษา</a:t>
                </a:r>
              </a:p>
              <a:p>
                <a:pPr marL="87313" indent="87313" fontAlgn="base">
                  <a:spcBef>
                    <a:spcPct val="0"/>
                  </a:spcBef>
                </a:pPr>
                <a:r>
                  <a:rPr lang="th-TH" sz="1600" dirty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 </a:t>
                </a:r>
                <a:r>
                  <a:rPr lang="th-TH" sz="1600" dirty="0" smtClean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    (</a:t>
                </a:r>
                <a:r>
                  <a:rPr lang="th-TH" sz="1600" dirty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คณะ </a:t>
                </a:r>
                <a:r>
                  <a:rPr lang="th-TH" sz="1600" dirty="0" smtClean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200 </a:t>
                </a:r>
                <a:r>
                  <a:rPr lang="th-TH" sz="1600" dirty="0" err="1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สวส</a:t>
                </a:r>
                <a:r>
                  <a:rPr lang="th-TH" sz="1600" dirty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. </a:t>
                </a:r>
                <a:r>
                  <a:rPr lang="th-TH" sz="1600" dirty="0" smtClean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300</a:t>
                </a:r>
                <a:r>
                  <a:rPr lang="th-TH" sz="1600" dirty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)</a:t>
                </a:r>
                <a:endParaRPr lang="en-US" sz="1600" dirty="0">
                  <a:latin typeface="TH SarabunPSK" pitchFamily="34" charset="-34"/>
                  <a:ea typeface="Angsana New" pitchFamily="18" charset="-34"/>
                  <a:cs typeface="TH SarabunPSK" pitchFamily="34" charset="-34"/>
                </a:endParaRPr>
              </a:p>
              <a:p>
                <a:pPr marL="87313" marR="0" lvl="0" indent="87313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tabLst/>
                </a:pPr>
                <a:r>
                  <a:rPr lang="th-TH" sz="1600" dirty="0" smtClean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1.8</a:t>
                </a:r>
                <a:r>
                  <a:rPr kumimoji="0" lang="th-TH" sz="16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 ค่ากิจกรรมนักศึกษา 500 บาทต่อภาคการศึกษา</a:t>
                </a:r>
              </a:p>
              <a:p>
                <a:pPr marL="87313" lvl="0" indent="87313" fontAlgn="base">
                  <a:spcBef>
                    <a:spcPct val="0"/>
                  </a:spcBef>
                </a:pPr>
                <a:r>
                  <a:rPr lang="th-TH" sz="1600" dirty="0" smtClean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1.9 </a:t>
                </a:r>
                <a:r>
                  <a:rPr lang="th-TH" sz="1600" dirty="0" smtClean="0">
                    <a:latin typeface="TH SarabunPSK" pitchFamily="34" charset="-34"/>
                    <a:cs typeface="TH SarabunPSK" pitchFamily="34" charset="-34"/>
                  </a:rPr>
                  <a:t>ค่าใช้จ่ายอื่นๆ เช่นค่ารถบริการ 500 บาทต่อภาคการศึกษา</a:t>
                </a:r>
                <a:endParaRPr kumimoji="0" lang="th-TH" sz="16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endParaRPr>
              </a:p>
              <a:p>
                <a:pPr lvl="0" fontAlgn="base">
                  <a:spcBef>
                    <a:spcPct val="0"/>
                  </a:spcBef>
                </a:pPr>
                <a:r>
                  <a:rPr lang="en-US" sz="1600" dirty="0" smtClean="0">
                    <a:latin typeface="TH SarabunPSK" pitchFamily="34" charset="-34"/>
                    <a:cs typeface="TH SarabunPSK" pitchFamily="34" charset="-34"/>
                  </a:rPr>
                  <a:t>2. </a:t>
                </a:r>
                <a:r>
                  <a:rPr lang="th-TH" sz="1600" dirty="0" smtClean="0">
                    <a:latin typeface="TH SarabunPSK" pitchFamily="34" charset="-34"/>
                    <a:cs typeface="TH SarabunPSK" pitchFamily="34" charset="-34"/>
                  </a:rPr>
                  <a:t>ค่าสาธารณูปโภค</a:t>
                </a:r>
                <a:r>
                  <a:rPr kumimoji="0" lang="en-US" sz="1600" b="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cs typeface="TH SarabunPSK" pitchFamily="34" charset="-34"/>
                  </a:rPr>
                  <a:t>  7 % </a:t>
                </a:r>
                <a:r>
                  <a:rPr lang="th-TH" sz="1600" dirty="0" smtClean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ของวงเงินจัดสรร 100</a:t>
                </a:r>
                <a:r>
                  <a:rPr lang="en-US" sz="1600" dirty="0" smtClean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 %</a:t>
                </a:r>
                <a:endParaRPr kumimoji="0" lang="en-US" sz="16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cs typeface="TH SarabunPSK" pitchFamily="34" charset="-34"/>
                </a:endParaRPr>
              </a:p>
              <a:p>
                <a:pPr lvl="0" fontAlgn="base">
                  <a:spcBef>
                    <a:spcPct val="0"/>
                  </a:spcBef>
                </a:pPr>
                <a:r>
                  <a:rPr lang="en-US" sz="1600" dirty="0" smtClean="0">
                    <a:latin typeface="TH SarabunPSK" pitchFamily="34" charset="-34"/>
                    <a:cs typeface="TH SarabunPSK" pitchFamily="34" charset="-34"/>
                  </a:rPr>
                  <a:t>3. </a:t>
                </a:r>
                <a:r>
                  <a:rPr lang="th-TH" sz="1600" dirty="0" smtClean="0">
                    <a:latin typeface="TH SarabunPSK" pitchFamily="34" charset="-34"/>
                    <a:cs typeface="TH SarabunPSK" pitchFamily="34" charset="-34"/>
                  </a:rPr>
                  <a:t>กองทุนส่งเสริมงานวิจัย 2 </a:t>
                </a:r>
                <a:r>
                  <a:rPr lang="en-US" sz="1600" dirty="0" smtClean="0">
                    <a:latin typeface="TH SarabunPSK" pitchFamily="34" charset="-34"/>
                    <a:cs typeface="TH SarabunPSK" pitchFamily="34" charset="-34"/>
                  </a:rPr>
                  <a:t>%</a:t>
                </a:r>
                <a:r>
                  <a:rPr lang="th-TH" sz="1600" dirty="0" smtClean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ของวงเงินจัดสรร 100</a:t>
                </a:r>
                <a:r>
                  <a:rPr lang="en-US" sz="1600" dirty="0" smtClean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 %</a:t>
                </a:r>
                <a:endParaRPr lang="th-TH" sz="1600" dirty="0" smtClean="0">
                  <a:latin typeface="TH SarabunPSK" pitchFamily="34" charset="-34"/>
                  <a:cs typeface="TH SarabunPSK" pitchFamily="34" charset="-34"/>
                </a:endParaRPr>
              </a:p>
              <a:p>
                <a:pPr lvl="0" fontAlgn="base">
                  <a:spcBef>
                    <a:spcPct val="0"/>
                  </a:spcBef>
                  <a:buClr>
                    <a:srgbClr val="FF0000"/>
                  </a:buClr>
                </a:pPr>
                <a:r>
                  <a:rPr lang="th-TH" sz="1600" dirty="0" smtClean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4. กองทุนพัฒนาบุคลากร 2% ของวงเงินจัดสรร 100</a:t>
                </a:r>
                <a:r>
                  <a:rPr lang="en-US" sz="1600" dirty="0" smtClean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 %</a:t>
                </a:r>
              </a:p>
              <a:p>
                <a:pPr lvl="0" fontAlgn="base">
                  <a:spcBef>
                    <a:spcPct val="0"/>
                  </a:spcBef>
                  <a:buClr>
                    <a:srgbClr val="FF0000"/>
                  </a:buClr>
                </a:pPr>
                <a:r>
                  <a:rPr lang="th-TH" sz="1600" dirty="0" smtClean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5. กองทุนพัฒนานักศึกษา  2 % ของวงเงินจัดสรร 100</a:t>
                </a:r>
                <a:r>
                  <a:rPr lang="en-US" sz="1600" dirty="0" smtClean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 %</a:t>
                </a:r>
              </a:p>
              <a:p>
                <a:pPr lvl="0" fontAlgn="base">
                  <a:spcBef>
                    <a:spcPct val="0"/>
                  </a:spcBef>
                </a:pPr>
                <a:r>
                  <a:rPr lang="th-TH" sz="1600" dirty="0" smtClean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6. ส่วนที่เหลือจากข้อ 1-5 ตั้งเป็นงบรายจ่ายของหน่วยงาน</a:t>
                </a:r>
                <a:endPara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endParaRPr>
              </a:p>
              <a:p>
                <a:pPr marL="87313" marR="0" lvl="0" indent="87313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tabLst/>
                </a:pPr>
                <a:endParaRPr kumimoji="0" lang="th-TH" sz="28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anose="020B0500040200020003" pitchFamily="34" charset="-34"/>
                  <a:cs typeface="TH SarabunPSK" panose="020B0500040200020003" pitchFamily="34" charset="-34"/>
                </a:endParaRPr>
              </a:p>
            </p:txBody>
          </p:sp>
        </p:grpSp>
        <p:cxnSp>
          <p:nvCxnSpPr>
            <p:cNvPr id="24" name="AutoShape 5"/>
            <p:cNvCxnSpPr>
              <a:cxnSpLocks noChangeShapeType="1"/>
            </p:cNvCxnSpPr>
            <p:nvPr/>
          </p:nvCxnSpPr>
          <p:spPr bwMode="auto">
            <a:xfrm>
              <a:off x="3356991" y="4003908"/>
              <a:ext cx="0" cy="2174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grpSp>
          <p:nvGrpSpPr>
            <p:cNvPr id="35" name="Group 34"/>
            <p:cNvGrpSpPr/>
            <p:nvPr/>
          </p:nvGrpSpPr>
          <p:grpSpPr>
            <a:xfrm>
              <a:off x="1268758" y="1336649"/>
              <a:ext cx="5400602" cy="2205558"/>
              <a:chOff x="1026961" y="1336649"/>
              <a:chExt cx="5656048" cy="2205558"/>
            </a:xfrm>
          </p:grpSpPr>
          <p:cxnSp>
            <p:nvCxnSpPr>
              <p:cNvPr id="37" name="AutoShape 8"/>
              <p:cNvCxnSpPr>
                <a:cxnSpLocks noChangeShapeType="1"/>
              </p:cNvCxnSpPr>
              <p:nvPr/>
            </p:nvCxnSpPr>
            <p:spPr bwMode="auto">
              <a:xfrm>
                <a:off x="1928008" y="1619672"/>
                <a:ext cx="3733239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38" name="Rectangle 10"/>
              <p:cNvSpPr>
                <a:spLocks noChangeArrowheads="1"/>
              </p:cNvSpPr>
              <p:nvPr/>
            </p:nvSpPr>
            <p:spPr bwMode="auto">
              <a:xfrm>
                <a:off x="1026961" y="1998184"/>
                <a:ext cx="1936078" cy="65032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lang="th-TH" sz="1400" dirty="0" smtClean="0">
                    <a:latin typeface="Cordia New" pitchFamily="34" charset="-34"/>
                    <a:cs typeface="Cordia New" pitchFamily="34" charset="-34"/>
                  </a:rPr>
                  <a:t>รายรับจากค่าบำรุงการศึกษา,ค่าลงทะเบียน,ค่าธรรมเนียมการศึกษาแรกเข้า </a:t>
                </a:r>
                <a:endParaRPr kumimoji="0" lang="th-TH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ngsana New" pitchFamily="18" charset="-34"/>
                </a:endParaRPr>
              </a:p>
            </p:txBody>
          </p:sp>
          <p:sp>
            <p:nvSpPr>
              <p:cNvPr id="39" name="Rectangle 12"/>
              <p:cNvSpPr>
                <a:spLocks noChangeArrowheads="1"/>
              </p:cNvSpPr>
              <p:nvPr/>
            </p:nvSpPr>
            <p:spPr bwMode="auto">
              <a:xfrm>
                <a:off x="4350549" y="1845367"/>
                <a:ext cx="2332460" cy="480737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th-TH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rdia New" pitchFamily="34" charset="-34"/>
                    <a:ea typeface="Angsana New" pitchFamily="18" charset="-34"/>
                    <a:cs typeface="Cordia New" pitchFamily="34" charset="-34"/>
                  </a:rPr>
                  <a:t>รายรับจากค่าฝึกประสบการณ์วิชาชีพ/</a:t>
                </a:r>
                <a:r>
                  <a:rPr kumimoji="0" lang="th-TH" sz="1400" b="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rdia New" pitchFamily="34" charset="-34"/>
                    <a:ea typeface="Angsana New" pitchFamily="18" charset="-34"/>
                    <a:cs typeface="Cordia New" pitchFamily="34" charset="-34"/>
                  </a:rPr>
                  <a:t>   </a:t>
                </a:r>
                <a:r>
                  <a:rPr kumimoji="0" lang="th-TH" sz="1400" b="0" i="0" u="none" strike="noStrike" cap="none" normalizeH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rdia New" pitchFamily="34" charset="-34"/>
                    <a:ea typeface="Angsana New" pitchFamily="18" charset="-34"/>
                    <a:cs typeface="Cordia New" pitchFamily="34" charset="-34"/>
                  </a:rPr>
                  <a:t>สห</a:t>
                </a:r>
                <a:r>
                  <a:rPr kumimoji="0" lang="th-TH" sz="1400" b="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rdia New" pitchFamily="34" charset="-34"/>
                    <a:ea typeface="Angsana New" pitchFamily="18" charset="-34"/>
                    <a:cs typeface="Cordia New" pitchFamily="34" charset="-34"/>
                  </a:rPr>
                  <a:t>กิจศึกษา/ฝึกสอน</a:t>
                </a:r>
                <a:endParaRPr kumimoji="0" lang="th-TH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ngsana New" pitchFamily="18" charset="-34"/>
                </a:endParaRPr>
              </a:p>
            </p:txBody>
          </p:sp>
          <p:sp>
            <p:nvSpPr>
              <p:cNvPr id="40" name="Rectangle 10"/>
              <p:cNvSpPr>
                <a:spLocks noChangeArrowheads="1"/>
              </p:cNvSpPr>
              <p:nvPr/>
            </p:nvSpPr>
            <p:spPr bwMode="auto">
              <a:xfrm>
                <a:off x="4797659" y="2544506"/>
                <a:ext cx="1871700" cy="997701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R="0" lvl="0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tabLst/>
                </a:pPr>
                <a:r>
                  <a:rPr lang="th-TH" sz="1400" dirty="0" smtClean="0"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1. จัดสรรให้คณะ/วิทยาลัย 70</a:t>
                </a:r>
                <a:r>
                  <a:rPr lang="en-US" sz="1400" dirty="0" smtClean="0"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%</a:t>
                </a:r>
              </a:p>
              <a:p>
                <a:pPr marR="0" lvl="0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tabLst/>
                </a:pPr>
                <a:r>
                  <a:rPr lang="th-TH" sz="1400" dirty="0" smtClean="0"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2. สมทบมหาวิทยาลัย 20</a:t>
                </a:r>
                <a:r>
                  <a:rPr lang="en-US" sz="1400" dirty="0" smtClean="0"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%</a:t>
                </a:r>
              </a:p>
              <a:p>
                <a:pPr marR="0" lvl="0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tabLst/>
                </a:pPr>
                <a:r>
                  <a:rPr lang="th-TH" sz="1400" dirty="0" smtClean="0"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3. สมทบกองทุนส่งเสริมการฝึกประสบการณ์วิชาชีพ 10</a:t>
                </a:r>
                <a:r>
                  <a:rPr lang="en-US" sz="1400" dirty="0" smtClean="0"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%</a:t>
                </a:r>
              </a:p>
              <a:p>
                <a:pPr marR="0" lvl="0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tabLst/>
                </a:pPr>
                <a:endParaRPr kumimoji="0" lang="th-TH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anose="020B0500040200020003" pitchFamily="34" charset="-34"/>
                  <a:cs typeface="TH SarabunPSK" panose="020B0500040200020003" pitchFamily="34" charset="-34"/>
                </a:endParaRPr>
              </a:p>
            </p:txBody>
          </p:sp>
          <p:cxnSp>
            <p:nvCxnSpPr>
              <p:cNvPr id="41" name="AutoShape 11"/>
              <p:cNvCxnSpPr>
                <a:cxnSpLocks noChangeShapeType="1"/>
              </p:cNvCxnSpPr>
              <p:nvPr/>
            </p:nvCxnSpPr>
            <p:spPr bwMode="auto">
              <a:xfrm>
                <a:off x="5674896" y="2314723"/>
                <a:ext cx="0" cy="22978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42" name="AutoShape 11"/>
              <p:cNvCxnSpPr>
                <a:cxnSpLocks noChangeShapeType="1"/>
              </p:cNvCxnSpPr>
              <p:nvPr/>
            </p:nvCxnSpPr>
            <p:spPr bwMode="auto">
              <a:xfrm>
                <a:off x="5647302" y="1619672"/>
                <a:ext cx="0" cy="22978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43" name="AutoShape 11"/>
              <p:cNvCxnSpPr>
                <a:cxnSpLocks noChangeShapeType="1"/>
              </p:cNvCxnSpPr>
              <p:nvPr/>
            </p:nvCxnSpPr>
            <p:spPr bwMode="auto">
              <a:xfrm>
                <a:off x="1928008" y="1635907"/>
                <a:ext cx="0" cy="362277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44" name="AutoShape 11"/>
              <p:cNvCxnSpPr>
                <a:cxnSpLocks noChangeShapeType="1"/>
              </p:cNvCxnSpPr>
              <p:nvPr/>
            </p:nvCxnSpPr>
            <p:spPr bwMode="auto">
              <a:xfrm>
                <a:off x="3483093" y="1336649"/>
                <a:ext cx="0" cy="28302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/>
          <p:cNvSpPr txBox="1"/>
          <p:nvPr/>
        </p:nvSpPr>
        <p:spPr>
          <a:xfrm>
            <a:off x="428604" y="357158"/>
            <a:ext cx="59666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dirty="0">
              <a:latin typeface="TH SarabunPSK" pitchFamily="34" charset="-34"/>
              <a:cs typeface="TH SarabunPSK" pitchFamily="34" charset="-34"/>
            </a:endParaRPr>
          </a:p>
          <a:p>
            <a:pPr algn="ctr"/>
            <a:r>
              <a:rPr lang="en-US" sz="2000" b="1" dirty="0" smtClean="0">
                <a:latin typeface="TH SarabunPSK" pitchFamily="34" charset="-34"/>
                <a:cs typeface="TH SarabunPSK" pitchFamily="34" charset="-34"/>
              </a:rPr>
              <a:t>4</a:t>
            </a: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. เกณฑ์</a:t>
            </a:r>
            <a:r>
              <a:rPr lang="th-TH" sz="2000" b="1" dirty="0">
                <a:latin typeface="TH SarabunPSK" pitchFamily="34" charset="-34"/>
                <a:cs typeface="TH SarabunPSK" pitchFamily="34" charset="-34"/>
              </a:rPr>
              <a:t>การจัดสรรงบประมาณเงินรายได้</a:t>
            </a:r>
            <a:r>
              <a:rPr lang="en-US" sz="2000" b="1" dirty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2000" b="1" dirty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ป.บัณฑิต</a:t>
            </a:r>
            <a:endParaRPr lang="th-TH" sz="20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857232" y="1357290"/>
            <a:ext cx="4143404" cy="4794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lang="th-TH" sz="2000" b="1" dirty="0" smtClean="0">
                <a:latin typeface="TH SarabunPSK" pitchFamily="34" charset="-34"/>
                <a:ea typeface="Angsana New" pitchFamily="18" charset="-34"/>
                <a:cs typeface="TH SarabunPSK" pitchFamily="34" charset="-34"/>
              </a:rPr>
              <a:t>ประมาณการรายรับจาก นศ. ตามแผน ของคณะ 100 </a:t>
            </a:r>
            <a:r>
              <a:rPr lang="en-US" sz="2000" b="1" dirty="0" smtClean="0">
                <a:latin typeface="TH SarabunPSK" pitchFamily="34" charset="-34"/>
                <a:ea typeface="Angsana New" pitchFamily="18" charset="-34"/>
                <a:cs typeface="TH SarabunPSK" pitchFamily="34" charset="-34"/>
              </a:rPr>
              <a:t>% </a:t>
            </a:r>
            <a:endParaRPr lang="th-TH" sz="2000" dirty="0" smtClean="0">
              <a:latin typeface="Arial" pitchFamily="34" charset="0"/>
              <a:cs typeface="Angsana New" pitchFamily="18" charset="-34"/>
            </a:endParaRPr>
          </a:p>
        </p:txBody>
      </p:sp>
      <p:cxnSp>
        <p:nvCxnSpPr>
          <p:cNvPr id="1027" name="AutoShape 3"/>
          <p:cNvCxnSpPr>
            <a:cxnSpLocks noChangeShapeType="1"/>
          </p:cNvCxnSpPr>
          <p:nvPr/>
        </p:nvCxnSpPr>
        <p:spPr bwMode="auto">
          <a:xfrm rot="5400000">
            <a:off x="4072736" y="2713818"/>
            <a:ext cx="285752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grpSp>
        <p:nvGrpSpPr>
          <p:cNvPr id="18" name="Group 17"/>
          <p:cNvGrpSpPr/>
          <p:nvPr/>
        </p:nvGrpSpPr>
        <p:grpSpPr>
          <a:xfrm>
            <a:off x="1357298" y="2857488"/>
            <a:ext cx="5000660" cy="2643206"/>
            <a:chOff x="1214422" y="2643174"/>
            <a:chExt cx="5000660" cy="2643206"/>
          </a:xfrm>
        </p:grpSpPr>
        <p:cxnSp>
          <p:nvCxnSpPr>
            <p:cNvPr id="1029" name="AutoShape 5"/>
            <p:cNvCxnSpPr>
              <a:cxnSpLocks noChangeShapeType="1"/>
            </p:cNvCxnSpPr>
            <p:nvPr/>
          </p:nvCxnSpPr>
          <p:spPr bwMode="auto">
            <a:xfrm>
              <a:off x="2071678" y="3189279"/>
              <a:ext cx="0" cy="16827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030" name="Rectangle 6"/>
            <p:cNvSpPr>
              <a:spLocks noChangeArrowheads="1"/>
            </p:cNvSpPr>
            <p:nvPr/>
          </p:nvSpPr>
          <p:spPr bwMode="auto">
            <a:xfrm>
              <a:off x="1214422" y="2857488"/>
              <a:ext cx="1390650" cy="3143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สมทบมหาวิทยาลัย</a:t>
              </a:r>
              <a:endPara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cs typeface="TH SarabunPSK" pitchFamily="34" charset="-34"/>
              </a:endParaRPr>
            </a:p>
          </p:txBody>
        </p:sp>
        <p:cxnSp>
          <p:nvCxnSpPr>
            <p:cNvPr id="1032" name="AutoShape 8"/>
            <p:cNvCxnSpPr>
              <a:cxnSpLocks noChangeShapeType="1"/>
            </p:cNvCxnSpPr>
            <p:nvPr/>
          </p:nvCxnSpPr>
          <p:spPr bwMode="auto">
            <a:xfrm>
              <a:off x="2071678" y="2643174"/>
              <a:ext cx="2643206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33" name="AutoShape 9"/>
            <p:cNvCxnSpPr>
              <a:cxnSpLocks noChangeShapeType="1"/>
            </p:cNvCxnSpPr>
            <p:nvPr/>
          </p:nvCxnSpPr>
          <p:spPr bwMode="auto">
            <a:xfrm rot="5400000">
              <a:off x="1964521" y="2750331"/>
              <a:ext cx="214314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" name="AutoShape 9"/>
            <p:cNvCxnSpPr>
              <a:cxnSpLocks noChangeShapeType="1"/>
            </p:cNvCxnSpPr>
            <p:nvPr/>
          </p:nvCxnSpPr>
          <p:spPr bwMode="auto">
            <a:xfrm rot="5400000">
              <a:off x="4608521" y="2749537"/>
              <a:ext cx="214314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5" name="Rectangle 6"/>
            <p:cNvSpPr>
              <a:spLocks noChangeArrowheads="1"/>
            </p:cNvSpPr>
            <p:nvPr/>
          </p:nvSpPr>
          <p:spPr bwMode="auto">
            <a:xfrm>
              <a:off x="4000504" y="2857488"/>
              <a:ext cx="1390650" cy="3143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จัดสรรให้หน่วยงาน</a:t>
              </a:r>
              <a:endPara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cs typeface="TH SarabunPSK" pitchFamily="34" charset="-34"/>
              </a:endParaRPr>
            </a:p>
          </p:txBody>
        </p:sp>
        <p:sp>
          <p:nvSpPr>
            <p:cNvPr id="27" name="Rectangle 6"/>
            <p:cNvSpPr>
              <a:spLocks noChangeArrowheads="1"/>
            </p:cNvSpPr>
            <p:nvPr/>
          </p:nvSpPr>
          <p:spPr bwMode="auto">
            <a:xfrm>
              <a:off x="1214422" y="3286116"/>
              <a:ext cx="1390650" cy="5381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ป.บัณฑิต</a:t>
              </a:r>
              <a:r>
                <a:rPr kumimoji="0" lang="th-TH" sz="16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 20 </a:t>
              </a:r>
              <a:r>
                <a:rPr kumimoji="0" lang="en-US" sz="16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%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Angsana New" pitchFamily="18" charset="-34"/>
                <a:cs typeface="TH SarabunPSK" pitchFamily="34" charset="-34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cs typeface="TH SarabunPSK" pitchFamily="34" charset="-34"/>
              </a:endParaRPr>
            </a:p>
          </p:txBody>
        </p:sp>
        <p:cxnSp>
          <p:nvCxnSpPr>
            <p:cNvPr id="38" name="AutoShape 5"/>
            <p:cNvCxnSpPr>
              <a:cxnSpLocks noChangeShapeType="1"/>
            </p:cNvCxnSpPr>
            <p:nvPr/>
          </p:nvCxnSpPr>
          <p:spPr bwMode="auto">
            <a:xfrm>
              <a:off x="4714884" y="3181370"/>
              <a:ext cx="0" cy="16827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41" name="Rectangle 6"/>
            <p:cNvSpPr>
              <a:spLocks noChangeArrowheads="1"/>
            </p:cNvSpPr>
            <p:nvPr/>
          </p:nvSpPr>
          <p:spPr bwMode="auto">
            <a:xfrm>
              <a:off x="2786058" y="4071934"/>
              <a:ext cx="3429024" cy="121444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R="0" lvl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th-TH" sz="1600" dirty="0" smtClean="0">
                  <a:latin typeface="TH SarabunPSK" pitchFamily="34" charset="-34"/>
                  <a:cs typeface="TH SarabunPSK" pitchFamily="34" charset="-34"/>
                </a:rPr>
                <a:t>เกณฑ์การตั้งงบรายจ่าย</a:t>
              </a:r>
              <a:endParaRPr lang="en-US" sz="1600" dirty="0">
                <a:latin typeface="TH SarabunPSK" pitchFamily="34" charset="-34"/>
                <a:cs typeface="TH SarabunPSK" pitchFamily="34" charset="-34"/>
              </a:endParaRPr>
            </a:p>
            <a:p>
              <a:pPr marL="87313" lvl="0" indent="-87313" fontAlgn="base">
                <a:spcBef>
                  <a:spcPct val="0"/>
                </a:spcBef>
                <a:spcAft>
                  <a:spcPts val="1000"/>
                </a:spcAft>
                <a:buFontTx/>
                <a:buAutoNum type="arabicPeriod"/>
              </a:pPr>
              <a:r>
                <a:rPr lang="th-TH" sz="1600" dirty="0" smtClean="0">
                  <a:latin typeface="TH SarabunPSK" pitchFamily="34" charset="-34"/>
                  <a:cs typeface="TH SarabunPSK" pitchFamily="34" charset="-34"/>
                </a:rPr>
                <a:t>  ค่าสาธารณูปโภค</a:t>
              </a:r>
              <a:r>
                <a:rPr kumimoji="0" lang="en-US" sz="16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cs typeface="TH SarabunPSK" pitchFamily="34" charset="-34"/>
                </a:rPr>
                <a:t>  7 % </a:t>
              </a:r>
              <a:r>
                <a:rPr lang="th-TH" sz="1600" dirty="0" smtClean="0"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ของวงเงินจัดสรร 100</a:t>
              </a:r>
              <a:r>
                <a:rPr lang="en-US" sz="1600" dirty="0" smtClean="0"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 %</a:t>
              </a:r>
              <a:endPara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cs typeface="TH SarabunPSK" pitchFamily="34" charset="-34"/>
              </a:endParaRPr>
            </a:p>
            <a:p>
              <a:pPr lvl="0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600" dirty="0" smtClean="0"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2</a:t>
              </a:r>
              <a:r>
                <a: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.  </a:t>
              </a:r>
              <a:r>
                <a:rPr lang="th-TH" sz="1600" dirty="0" smtClean="0"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ส่วนที่เหลือจากข้อ 1 ตั้งเป็นงบรายจ่ายของหน่วยงาน</a:t>
              </a:r>
              <a:endPara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Angsana New" pitchFamily="18" charset="-34"/>
                <a:cs typeface="TH SarabunPSK" pitchFamily="34" charset="-34"/>
              </a:endParaRPr>
            </a:p>
            <a:p>
              <a:pPr lvl="0" fontAlgn="base">
                <a:spcBef>
                  <a:spcPct val="0"/>
                </a:spcBef>
                <a:spcAft>
                  <a:spcPts val="1000"/>
                </a:spcAft>
              </a:pPr>
              <a:r>
                <a: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       </a:t>
              </a:r>
              <a:endParaRPr lang="th-TH" sz="1600" dirty="0" smtClean="0">
                <a:latin typeface="TH SarabunPSK" pitchFamily="34" charset="-34"/>
                <a:cs typeface="TH SarabunPSK" pitchFamily="34" charset="-34"/>
              </a:endParaRPr>
            </a:p>
            <a:p>
              <a:pPr marR="0" lvl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cs typeface="TH SarabunPSK" pitchFamily="34" charset="-34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cs typeface="TH SarabunPSK" pitchFamily="34" charset="-34"/>
              </a:endParaRPr>
            </a:p>
          </p:txBody>
        </p:sp>
        <p:sp>
          <p:nvSpPr>
            <p:cNvPr id="43" name="Rectangle 6"/>
            <p:cNvSpPr>
              <a:spLocks noChangeArrowheads="1"/>
            </p:cNvSpPr>
            <p:nvPr/>
          </p:nvSpPr>
          <p:spPr bwMode="auto">
            <a:xfrm>
              <a:off x="4000504" y="3357554"/>
              <a:ext cx="1390650" cy="5381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ป.บัณฑิต</a:t>
              </a:r>
              <a:r>
                <a:rPr kumimoji="0" lang="th-TH" sz="16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 80 </a:t>
              </a:r>
              <a:r>
                <a:rPr kumimoji="0" lang="en-US" sz="16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%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Angsana New" pitchFamily="18" charset="-34"/>
                <a:cs typeface="TH SarabunPSK" pitchFamily="34" charset="-34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cs typeface="TH SarabunPSK" pitchFamily="34" charset="-34"/>
              </a:endParaRPr>
            </a:p>
          </p:txBody>
        </p:sp>
        <p:cxnSp>
          <p:nvCxnSpPr>
            <p:cNvPr id="17" name="AutoShape 5"/>
            <p:cNvCxnSpPr>
              <a:cxnSpLocks noChangeShapeType="1"/>
            </p:cNvCxnSpPr>
            <p:nvPr/>
          </p:nvCxnSpPr>
          <p:spPr bwMode="auto">
            <a:xfrm>
              <a:off x="4714884" y="3903659"/>
              <a:ext cx="0" cy="16827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20" name="Group 19"/>
          <p:cNvGrpSpPr/>
          <p:nvPr/>
        </p:nvGrpSpPr>
        <p:grpSpPr>
          <a:xfrm>
            <a:off x="214290" y="1857356"/>
            <a:ext cx="5214974" cy="785818"/>
            <a:chOff x="214290" y="928662"/>
            <a:chExt cx="5214974" cy="785818"/>
          </a:xfrm>
        </p:grpSpPr>
        <p:cxnSp>
          <p:nvCxnSpPr>
            <p:cNvPr id="21" name="AutoShape 8"/>
            <p:cNvCxnSpPr>
              <a:cxnSpLocks noChangeShapeType="1"/>
            </p:cNvCxnSpPr>
            <p:nvPr/>
          </p:nvCxnSpPr>
          <p:spPr bwMode="auto">
            <a:xfrm>
              <a:off x="1071546" y="1142976"/>
              <a:ext cx="314325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2" name="AutoShape 9"/>
            <p:cNvCxnSpPr>
              <a:cxnSpLocks noChangeShapeType="1"/>
            </p:cNvCxnSpPr>
            <p:nvPr/>
          </p:nvCxnSpPr>
          <p:spPr bwMode="auto">
            <a:xfrm>
              <a:off x="1071546" y="1143008"/>
              <a:ext cx="0" cy="32385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3" name="Rectangle 10"/>
            <p:cNvSpPr>
              <a:spLocks noChangeArrowheads="1"/>
            </p:cNvSpPr>
            <p:nvPr/>
          </p:nvSpPr>
          <p:spPr bwMode="auto">
            <a:xfrm>
              <a:off x="214290" y="1428760"/>
              <a:ext cx="1390650" cy="2857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th-TH" sz="1400" dirty="0" smtClean="0">
                  <a:latin typeface="Cordia New" pitchFamily="34" charset="-34"/>
                  <a:ea typeface="Angsana New" pitchFamily="18" charset="-34"/>
                  <a:cs typeface="Cordia New" pitchFamily="34" charset="-34"/>
                </a:rPr>
                <a:t>ประกันความเสี่ยง 10 </a:t>
              </a:r>
              <a:r>
                <a:rPr lang="en-US" sz="1400" dirty="0" smtClean="0">
                  <a:latin typeface="Cordia New" pitchFamily="34" charset="-34"/>
                  <a:ea typeface="Angsana New" pitchFamily="18" charset="-34"/>
                  <a:cs typeface="Cordia New" pitchFamily="34" charset="-34"/>
                </a:rPr>
                <a:t>%</a:t>
              </a:r>
              <a:endParaRPr kumimoji="0" lang="th-TH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ngsana New" pitchFamily="18" charset="-34"/>
              </a:endParaRPr>
            </a:p>
          </p:txBody>
        </p:sp>
        <p:cxnSp>
          <p:nvCxnSpPr>
            <p:cNvPr id="26" name="AutoShape 11"/>
            <p:cNvCxnSpPr>
              <a:cxnSpLocks noChangeShapeType="1"/>
            </p:cNvCxnSpPr>
            <p:nvPr/>
          </p:nvCxnSpPr>
          <p:spPr bwMode="auto">
            <a:xfrm rot="5400000">
              <a:off x="4107661" y="1250165"/>
              <a:ext cx="214314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8" name="Rectangle 12"/>
            <p:cNvSpPr>
              <a:spLocks noChangeArrowheads="1"/>
            </p:cNvSpPr>
            <p:nvPr/>
          </p:nvSpPr>
          <p:spPr bwMode="auto">
            <a:xfrm>
              <a:off x="3500438" y="1285852"/>
              <a:ext cx="1928826" cy="42862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 algn="ctr" fontAlgn="base">
                <a:spcBef>
                  <a:spcPct val="0"/>
                </a:spcBef>
                <a:spcAft>
                  <a:spcPts val="1000"/>
                </a:spcAft>
              </a:pPr>
              <a:r>
                <a:rPr kumimoji="0" lang="th-TH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rdia New" pitchFamily="34" charset="-34"/>
                  <a:ea typeface="Angsana New" pitchFamily="18" charset="-34"/>
                  <a:cs typeface="Cordia New" pitchFamily="34" charset="-34"/>
                </a:rPr>
                <a:t>ตั้งงบประมาณรายจ่าย</a:t>
              </a:r>
              <a:r>
                <a:rPr kumimoji="0" lang="th-TH" sz="14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rdia New" pitchFamily="34" charset="-34"/>
                  <a:ea typeface="Angsana New" pitchFamily="18" charset="-34"/>
                  <a:cs typeface="Cordia New" pitchFamily="34" charset="-34"/>
                </a:rPr>
                <a:t> 90 </a:t>
              </a:r>
              <a:r>
                <a:rPr kumimoji="0" lang="en-US" sz="14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rdia New" pitchFamily="34" charset="-34"/>
                  <a:ea typeface="Angsana New" pitchFamily="18" charset="-34"/>
                  <a:cs typeface="Cordia New" pitchFamily="34" charset="-34"/>
                </a:rPr>
                <a:t>%</a:t>
              </a:r>
              <a:r>
                <a:rPr kumimoji="0" lang="th-TH" sz="14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rdia New" pitchFamily="34" charset="-34"/>
                  <a:ea typeface="Angsana New" pitchFamily="18" charset="-34"/>
                  <a:cs typeface="Cordia New" pitchFamily="34" charset="-34"/>
                </a:rPr>
                <a:t> </a:t>
              </a:r>
              <a:r>
                <a:rPr lang="th-TH" sz="1400" dirty="0" smtClean="0">
                  <a:latin typeface="TH SarabunPSK" pitchFamily="34" charset="-34"/>
                  <a:ea typeface="Angsana New" pitchFamily="18" charset="-34"/>
                </a:rPr>
                <a:t>(วงเงินจัดสรร </a:t>
              </a:r>
              <a:r>
                <a:rPr lang="en-US" sz="1400" dirty="0" smtClean="0">
                  <a:latin typeface="TH SarabunPSK" pitchFamily="34" charset="-34"/>
                  <a:ea typeface="Angsana New" pitchFamily="18" charset="-34"/>
                </a:rPr>
                <a:t>100%)</a:t>
              </a:r>
              <a:endPara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ngsana New" pitchFamily="18" charset="-34"/>
              </a:endParaRPr>
            </a:p>
          </p:txBody>
        </p:sp>
        <p:cxnSp>
          <p:nvCxnSpPr>
            <p:cNvPr id="29" name="AutoShape 5"/>
            <p:cNvCxnSpPr>
              <a:cxnSpLocks noChangeShapeType="1"/>
            </p:cNvCxnSpPr>
            <p:nvPr/>
          </p:nvCxnSpPr>
          <p:spPr bwMode="auto">
            <a:xfrm>
              <a:off x="2786058" y="928662"/>
              <a:ext cx="0" cy="16827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571480" y="1643042"/>
            <a:ext cx="5286412" cy="2495540"/>
            <a:chOff x="642918" y="1092179"/>
            <a:chExt cx="5286412" cy="2495540"/>
          </a:xfrm>
        </p:grpSpPr>
        <p:sp>
          <p:nvSpPr>
            <p:cNvPr id="1026" name="Text Box 2"/>
            <p:cNvSpPr txBox="1">
              <a:spLocks noChangeArrowheads="1"/>
            </p:cNvSpPr>
            <p:nvPr/>
          </p:nvSpPr>
          <p:spPr bwMode="auto">
            <a:xfrm>
              <a:off x="1000108" y="1092179"/>
              <a:ext cx="4214842" cy="4794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 algn="ctr" fontAlgn="base">
                <a:spcBef>
                  <a:spcPct val="0"/>
                </a:spcBef>
                <a:spcAft>
                  <a:spcPts val="1000"/>
                </a:spcAft>
              </a:pPr>
              <a:r>
                <a:rPr kumimoji="0" lang="th-TH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ประมาณการรายรับจาก </a:t>
              </a:r>
              <a:r>
                <a:rPr lang="th-TH" sz="2000" b="1" dirty="0" smtClean="0"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นศ. ตามแผน </a:t>
              </a:r>
              <a:r>
                <a:rPr kumimoji="0" lang="th-TH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ของคณะ 100 </a:t>
              </a: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% </a:t>
              </a:r>
              <a:endParaRPr kumimoji="0" lang="th-TH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ngsana New" pitchFamily="18" charset="-34"/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642918" y="1571604"/>
              <a:ext cx="5286412" cy="2016115"/>
              <a:chOff x="1000108" y="5189543"/>
              <a:chExt cx="5286412" cy="2016115"/>
            </a:xfrm>
          </p:grpSpPr>
          <p:cxnSp>
            <p:nvCxnSpPr>
              <p:cNvPr id="1037" name="AutoShape 13"/>
              <p:cNvCxnSpPr>
                <a:cxnSpLocks noChangeShapeType="1"/>
              </p:cNvCxnSpPr>
              <p:nvPr/>
            </p:nvCxnSpPr>
            <p:spPr bwMode="auto">
              <a:xfrm rot="5400000">
                <a:off x="4838711" y="6447675"/>
                <a:ext cx="323850" cy="1588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1038" name="Rectangle 14"/>
              <p:cNvSpPr>
                <a:spLocks noChangeArrowheads="1"/>
              </p:cNvSpPr>
              <p:nvPr/>
            </p:nvSpPr>
            <p:spPr bwMode="auto">
              <a:xfrm>
                <a:off x="2357430" y="6138878"/>
                <a:ext cx="3929090" cy="106678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342900" lvl="0" indent="-342900" fontAlgn="base">
                  <a:spcBef>
                    <a:spcPct val="0"/>
                  </a:spcBef>
                  <a:spcAft>
                    <a:spcPts val="600"/>
                  </a:spcAft>
                  <a:buClr>
                    <a:srgbClr val="FF0000"/>
                  </a:buClr>
                </a:pPr>
                <a:r>
                  <a:rPr kumimoji="0" lang="en-US" sz="1600" b="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1</a:t>
                </a:r>
                <a:r>
                  <a:rPr kumimoji="0" lang="th-TH" sz="1600" b="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. </a:t>
                </a:r>
                <a:r>
                  <a:rPr kumimoji="0" lang="th-TH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สมทบค่าสาธารณูปโภค </a:t>
                </a:r>
                <a:r>
                  <a: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7</a:t>
                </a:r>
                <a:r>
                  <a:rPr kumimoji="0" lang="th-TH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 % </a:t>
                </a:r>
                <a:r>
                  <a:rPr lang="th-TH" sz="1600" dirty="0" smtClean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ของประมาณการรายรับ  100</a:t>
                </a:r>
                <a:r>
                  <a:rPr lang="en-US" sz="1600" dirty="0" smtClean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 %</a:t>
                </a:r>
                <a:endPara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endParaRPr>
              </a:p>
              <a:p>
                <a:pPr lvl="0" fontAlgn="base">
                  <a:spcBef>
                    <a:spcPct val="0"/>
                  </a:spcBef>
                  <a:spcAft>
                    <a:spcPts val="600"/>
                  </a:spcAft>
                </a:pPr>
                <a:r>
                  <a:rPr lang="en-US" sz="1600" dirty="0" smtClean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2</a:t>
                </a:r>
                <a:r>
                  <a:rPr lang="th-TH" sz="1600" dirty="0" smtClean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. ส่วนที่เหลือจากข้อ 1 ตั้งเป็นเงินรายได้งบกลางมหาวิทยาลัย</a:t>
                </a:r>
                <a:endPara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cs typeface="TH SarabunPSK" pitchFamily="34" charset="-34"/>
                </a:endParaRPr>
              </a:p>
            </p:txBody>
          </p:sp>
          <p:cxnSp>
            <p:nvCxnSpPr>
              <p:cNvPr id="1032" name="AutoShape 8"/>
              <p:cNvCxnSpPr>
                <a:cxnSpLocks noChangeShapeType="1"/>
              </p:cNvCxnSpPr>
              <p:nvPr/>
            </p:nvCxnSpPr>
            <p:spPr bwMode="auto">
              <a:xfrm>
                <a:off x="1857364" y="5357818"/>
                <a:ext cx="3143250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033" name="AutoShape 9"/>
              <p:cNvCxnSpPr>
                <a:cxnSpLocks noChangeShapeType="1"/>
              </p:cNvCxnSpPr>
              <p:nvPr/>
            </p:nvCxnSpPr>
            <p:spPr bwMode="auto">
              <a:xfrm>
                <a:off x="1857364" y="5357850"/>
                <a:ext cx="0" cy="32385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1034" name="Rectangle 10"/>
              <p:cNvSpPr>
                <a:spLocks noChangeArrowheads="1"/>
              </p:cNvSpPr>
              <p:nvPr/>
            </p:nvSpPr>
            <p:spPr bwMode="auto">
              <a:xfrm>
                <a:off x="1000108" y="5643602"/>
                <a:ext cx="1390650" cy="28572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th-TH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rdia New" pitchFamily="34" charset="-34"/>
                    <a:ea typeface="Angsana New" pitchFamily="18" charset="-34"/>
                    <a:cs typeface="Cordia New" pitchFamily="34" charset="-34"/>
                  </a:rPr>
                  <a:t>จัดสรรให้คณะ 5</a:t>
                </a:r>
                <a:r>
                  <a:rPr kumimoji="0" lang="en-US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rdia New" pitchFamily="34" charset="-34"/>
                    <a:ea typeface="Angsana New" pitchFamily="18" charset="-34"/>
                    <a:cs typeface="Cordia New" pitchFamily="34" charset="-34"/>
                  </a:rPr>
                  <a:t>0</a:t>
                </a:r>
                <a:r>
                  <a:rPr kumimoji="0" lang="th-TH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rdia New" pitchFamily="34" charset="-34"/>
                    <a:ea typeface="Angsana New" pitchFamily="18" charset="-34"/>
                    <a:cs typeface="Cordia New" pitchFamily="34" charset="-34"/>
                  </a:rPr>
                  <a:t> </a:t>
                </a: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Angsana New" pitchFamily="18" charset="-34"/>
                    <a:cs typeface="Cordia New" pitchFamily="34" charset="-34"/>
                  </a:rPr>
                  <a:t>%</a:t>
                </a:r>
                <a:endParaRPr kumimoji="0" lang="th-TH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ngsana New" pitchFamily="18" charset="-34"/>
                </a:endParaRPr>
              </a:p>
            </p:txBody>
          </p:sp>
          <p:cxnSp>
            <p:nvCxnSpPr>
              <p:cNvPr id="1035" name="AutoShape 11"/>
              <p:cNvCxnSpPr>
                <a:cxnSpLocks noChangeShapeType="1"/>
              </p:cNvCxnSpPr>
              <p:nvPr/>
            </p:nvCxnSpPr>
            <p:spPr bwMode="auto">
              <a:xfrm rot="5400000">
                <a:off x="4893479" y="5465007"/>
                <a:ext cx="214314" cy="1588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1036" name="Rectangle 12"/>
              <p:cNvSpPr>
                <a:spLocks noChangeArrowheads="1"/>
              </p:cNvSpPr>
              <p:nvPr/>
            </p:nvSpPr>
            <p:spPr bwMode="auto">
              <a:xfrm>
                <a:off x="4286256" y="5572164"/>
                <a:ext cx="1390650" cy="28575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th-TH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rdia New" pitchFamily="34" charset="-34"/>
                    <a:ea typeface="Angsana New" pitchFamily="18" charset="-34"/>
                    <a:cs typeface="Cordia New" pitchFamily="34" charset="-34"/>
                  </a:rPr>
                  <a:t>จัดสรรเข้า มทร.ธ. </a:t>
                </a:r>
                <a:r>
                  <a:rPr lang="en-US" sz="1400" dirty="0" smtClean="0">
                    <a:latin typeface="Cordia New" pitchFamily="34" charset="-34"/>
                    <a:ea typeface="Angsana New" pitchFamily="18" charset="-34"/>
                    <a:cs typeface="Cordia New" pitchFamily="34" charset="-34"/>
                  </a:rPr>
                  <a:t>50</a:t>
                </a:r>
                <a:r>
                  <a:rPr kumimoji="0" lang="th-TH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rdia New" pitchFamily="34" charset="-34"/>
                    <a:ea typeface="Angsana New" pitchFamily="18" charset="-34"/>
                    <a:cs typeface="Cordia New" pitchFamily="34" charset="-34"/>
                  </a:rPr>
                  <a:t> </a:t>
                </a: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Angsana New" pitchFamily="18" charset="-34"/>
                    <a:cs typeface="Cordia New" pitchFamily="34" charset="-34"/>
                  </a:rPr>
                  <a:t>%</a:t>
                </a:r>
                <a:endParaRPr kumimoji="0" lang="th-TH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ngsana New" pitchFamily="18" charset="-34"/>
                </a:endParaRPr>
              </a:p>
            </p:txBody>
          </p:sp>
          <p:cxnSp>
            <p:nvCxnSpPr>
              <p:cNvPr id="33" name="AutoShape 5"/>
              <p:cNvCxnSpPr>
                <a:cxnSpLocks noChangeShapeType="1"/>
              </p:cNvCxnSpPr>
              <p:nvPr/>
            </p:nvCxnSpPr>
            <p:spPr bwMode="auto">
              <a:xfrm>
                <a:off x="3286124" y="5189543"/>
                <a:ext cx="0" cy="16827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4" name="AutoShape 11"/>
              <p:cNvCxnSpPr>
                <a:cxnSpLocks noChangeShapeType="1"/>
              </p:cNvCxnSpPr>
              <p:nvPr/>
            </p:nvCxnSpPr>
            <p:spPr bwMode="auto">
              <a:xfrm rot="5400000">
                <a:off x="4860933" y="5997587"/>
                <a:ext cx="280994" cy="1588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</p:grpSp>
      <p:sp>
        <p:nvSpPr>
          <p:cNvPr id="36" name="TextBox 35"/>
          <p:cNvSpPr txBox="1"/>
          <p:nvPr/>
        </p:nvSpPr>
        <p:spPr>
          <a:xfrm>
            <a:off x="0" y="214282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>
              <a:latin typeface="TH SarabunPSK" pitchFamily="34" charset="-34"/>
              <a:cs typeface="TH SarabunPSK" pitchFamily="34" charset="-34"/>
            </a:endParaRPr>
          </a:p>
          <a:p>
            <a:pPr algn="ctr"/>
            <a:r>
              <a:rPr lang="en-US" sz="2000" b="1" dirty="0" smtClean="0">
                <a:latin typeface="TH SarabunPSK" pitchFamily="34" charset="-34"/>
                <a:cs typeface="TH SarabunPSK" pitchFamily="34" charset="-34"/>
              </a:rPr>
              <a:t>5</a:t>
            </a: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. เกณฑ์</a:t>
            </a:r>
            <a:r>
              <a:rPr lang="th-TH" sz="2000" b="1" dirty="0">
                <a:latin typeface="TH SarabunPSK" pitchFamily="34" charset="-34"/>
                <a:cs typeface="TH SarabunPSK" pitchFamily="34" charset="-34"/>
              </a:rPr>
              <a:t>การจัดสรรงบประมาณเงินรายได้</a:t>
            </a:r>
            <a:r>
              <a:rPr lang="en-US" sz="2000" b="1" dirty="0">
                <a:latin typeface="TH SarabunPSK" pitchFamily="34" charset="-34"/>
                <a:cs typeface="TH SarabunPSK" pitchFamily="34" charset="-34"/>
              </a:rPr>
              <a:t>  </a:t>
            </a: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ปริญญาโท  ปริญญาเอก  </a:t>
            </a:r>
            <a:r>
              <a:rPr lang="th-TH" sz="2000" b="1" dirty="0">
                <a:latin typeface="TH SarabunPSK" pitchFamily="34" charset="-34"/>
                <a:cs typeface="TH SarabunPSK" pitchFamily="34" charset="-34"/>
              </a:rPr>
              <a:t>ภาค</a:t>
            </a: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ปกติ</a:t>
            </a:r>
            <a:endParaRPr lang="th-TH" sz="2000" dirty="0">
              <a:latin typeface="TH SarabunPSK" pitchFamily="34" charset="-34"/>
              <a:cs typeface="TH SarabunPSK" pitchFamily="34" charset="-34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/>
          <p:cNvSpPr txBox="1"/>
          <p:nvPr/>
        </p:nvSpPr>
        <p:spPr>
          <a:xfrm>
            <a:off x="428604" y="506528"/>
            <a:ext cx="59666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dirty="0">
              <a:latin typeface="TH SarabunPSK" pitchFamily="34" charset="-34"/>
              <a:cs typeface="TH SarabunPSK" pitchFamily="34" charset="-34"/>
            </a:endParaRPr>
          </a:p>
          <a:p>
            <a:pPr algn="ctr"/>
            <a:r>
              <a:rPr lang="en-US" sz="2000" b="1" dirty="0" smtClean="0">
                <a:latin typeface="TH SarabunPSK" pitchFamily="34" charset="-34"/>
                <a:cs typeface="TH SarabunPSK" pitchFamily="34" charset="-34"/>
              </a:rPr>
              <a:t>6</a:t>
            </a: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. เกณฑ์</a:t>
            </a:r>
            <a:r>
              <a:rPr lang="th-TH" sz="2000" b="1" dirty="0">
                <a:latin typeface="TH SarabunPSK" pitchFamily="34" charset="-34"/>
                <a:cs typeface="TH SarabunPSK" pitchFamily="34" charset="-34"/>
              </a:rPr>
              <a:t>การจัดสรรงบประมาณเงินรายได้</a:t>
            </a:r>
            <a:r>
              <a:rPr lang="en-US" sz="2000" b="1" dirty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2000" b="1" dirty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ป.โท  ป.เอก </a:t>
            </a:r>
            <a:r>
              <a:rPr lang="en-US" sz="2000" b="1" dirty="0" smtClean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ภาคพิเศษ</a:t>
            </a:r>
            <a:endParaRPr lang="th-TH" sz="2000" dirty="0">
              <a:latin typeface="TH SarabunPSK" pitchFamily="34" charset="-34"/>
              <a:cs typeface="TH SarabunPSK" pitchFamily="34" charset="-34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357166" y="1851117"/>
            <a:ext cx="6072230" cy="6221345"/>
            <a:chOff x="500042" y="928662"/>
            <a:chExt cx="6072230" cy="6221345"/>
          </a:xfrm>
        </p:grpSpPr>
        <p:sp>
          <p:nvSpPr>
            <p:cNvPr id="1026" name="Text Box 2"/>
            <p:cNvSpPr txBox="1">
              <a:spLocks noChangeArrowheads="1"/>
            </p:cNvSpPr>
            <p:nvPr/>
          </p:nvSpPr>
          <p:spPr bwMode="auto">
            <a:xfrm>
              <a:off x="547540" y="928662"/>
              <a:ext cx="4071966" cy="53375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 algn="ctr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th-TH" sz="2000" b="1" dirty="0" smtClean="0"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ประมาณการรายรับจาก นศ. ตามแผน ของคณะ 100 </a:t>
              </a:r>
              <a:r>
                <a:rPr lang="en-US" sz="2000" b="1" dirty="0" smtClean="0"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% </a:t>
              </a:r>
              <a:endParaRPr lang="th-TH" dirty="0" smtClean="0">
                <a:latin typeface="Arial" pitchFamily="34" charset="0"/>
                <a:cs typeface="Angsana New" pitchFamily="18" charset="-34"/>
              </a:endParaRPr>
            </a:p>
          </p:txBody>
        </p:sp>
        <p:cxnSp>
          <p:nvCxnSpPr>
            <p:cNvPr id="1037" name="AutoShape 13"/>
            <p:cNvCxnSpPr>
              <a:cxnSpLocks noChangeShapeType="1"/>
            </p:cNvCxnSpPr>
            <p:nvPr/>
          </p:nvCxnSpPr>
          <p:spPr bwMode="auto">
            <a:xfrm rot="5400000">
              <a:off x="5249784" y="5394423"/>
              <a:ext cx="360549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29" name="AutoShape 5"/>
            <p:cNvCxnSpPr>
              <a:cxnSpLocks noChangeShapeType="1"/>
            </p:cNvCxnSpPr>
            <p:nvPr/>
          </p:nvCxnSpPr>
          <p:spPr bwMode="auto">
            <a:xfrm>
              <a:off x="2786058" y="4212241"/>
              <a:ext cx="0" cy="18734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27" name="AutoShape 3"/>
            <p:cNvCxnSpPr>
              <a:cxnSpLocks noChangeShapeType="1"/>
            </p:cNvCxnSpPr>
            <p:nvPr/>
          </p:nvCxnSpPr>
          <p:spPr bwMode="auto">
            <a:xfrm rot="5400000">
              <a:off x="3841437" y="3444389"/>
              <a:ext cx="318134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030" name="Rectangle 6"/>
            <p:cNvSpPr>
              <a:spLocks noChangeArrowheads="1"/>
            </p:cNvSpPr>
            <p:nvPr/>
          </p:nvSpPr>
          <p:spPr bwMode="auto">
            <a:xfrm>
              <a:off x="1928802" y="3842850"/>
              <a:ext cx="1390650" cy="34994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สมทบมหาวิทยาลัย</a:t>
              </a:r>
              <a:endPara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cs typeface="TH SarabunPSK" pitchFamily="34" charset="-34"/>
              </a:endParaRPr>
            </a:p>
          </p:txBody>
        </p:sp>
        <p:cxnSp>
          <p:nvCxnSpPr>
            <p:cNvPr id="1032" name="AutoShape 8"/>
            <p:cNvCxnSpPr>
              <a:cxnSpLocks noChangeShapeType="1"/>
            </p:cNvCxnSpPr>
            <p:nvPr/>
          </p:nvCxnSpPr>
          <p:spPr bwMode="auto">
            <a:xfrm>
              <a:off x="2786058" y="3604250"/>
              <a:ext cx="2643206" cy="176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33" name="AutoShape 9"/>
            <p:cNvCxnSpPr>
              <a:cxnSpLocks noChangeShapeType="1"/>
            </p:cNvCxnSpPr>
            <p:nvPr/>
          </p:nvCxnSpPr>
          <p:spPr bwMode="auto">
            <a:xfrm rot="5400000">
              <a:off x="2666758" y="3723640"/>
              <a:ext cx="238601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" name="AutoShape 9"/>
            <p:cNvCxnSpPr>
              <a:cxnSpLocks noChangeShapeType="1"/>
            </p:cNvCxnSpPr>
            <p:nvPr/>
          </p:nvCxnSpPr>
          <p:spPr bwMode="auto">
            <a:xfrm rot="5400000">
              <a:off x="5310758" y="3722756"/>
              <a:ext cx="238601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5" name="Rectangle 6"/>
            <p:cNvSpPr>
              <a:spLocks noChangeArrowheads="1"/>
            </p:cNvSpPr>
            <p:nvPr/>
          </p:nvSpPr>
          <p:spPr bwMode="auto">
            <a:xfrm>
              <a:off x="4714884" y="3842850"/>
              <a:ext cx="1390650" cy="34994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จัดสรรให้หน่วยงาน</a:t>
              </a:r>
              <a:endPara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cs typeface="TH SarabunPSK" pitchFamily="34" charset="-34"/>
              </a:endParaRPr>
            </a:p>
          </p:txBody>
        </p:sp>
        <p:sp>
          <p:nvSpPr>
            <p:cNvPr id="27" name="Rectangle 6"/>
            <p:cNvSpPr>
              <a:spLocks noChangeArrowheads="1"/>
            </p:cNvSpPr>
            <p:nvPr/>
          </p:nvSpPr>
          <p:spPr bwMode="auto">
            <a:xfrm>
              <a:off x="1928802" y="4320052"/>
              <a:ext cx="1390650" cy="82345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cs typeface="TH SarabunPSK" pitchFamily="34" charset="-34"/>
                </a:rPr>
                <a:t>ปริญญาโท</a:t>
              </a:r>
              <a:r>
                <a:rPr kumimoji="0" lang="th-TH" sz="16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cs typeface="TH SarabunPSK" pitchFamily="34" charset="-34"/>
                </a:rPr>
                <a:t> 20 </a:t>
              </a:r>
              <a:r>
                <a:rPr kumimoji="0" lang="en-US" sz="16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cs typeface="TH SarabunPSK" pitchFamily="34" charset="-34"/>
                </a:rPr>
                <a:t>%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16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cs typeface="TH SarabunPSK" pitchFamily="34" charset="-34"/>
                </a:rPr>
                <a:t>ปริญญาเอก 20 </a:t>
              </a:r>
              <a:r>
                <a:rPr kumimoji="0" lang="en-US" sz="16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cs typeface="TH SarabunPSK" pitchFamily="34" charset="-34"/>
                </a:rPr>
                <a:t>%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cs typeface="TH SarabunPSK" pitchFamily="34" charset="-34"/>
              </a:endParaRPr>
            </a:p>
          </p:txBody>
        </p:sp>
        <p:cxnSp>
          <p:nvCxnSpPr>
            <p:cNvPr id="38" name="AutoShape 5"/>
            <p:cNvCxnSpPr>
              <a:cxnSpLocks noChangeShapeType="1"/>
            </p:cNvCxnSpPr>
            <p:nvPr/>
          </p:nvCxnSpPr>
          <p:spPr bwMode="auto">
            <a:xfrm>
              <a:off x="5429264" y="4212241"/>
              <a:ext cx="0" cy="18734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41" name="Rectangle 6"/>
            <p:cNvSpPr>
              <a:spLocks noChangeArrowheads="1"/>
            </p:cNvSpPr>
            <p:nvPr/>
          </p:nvSpPr>
          <p:spPr bwMode="auto">
            <a:xfrm>
              <a:off x="2928934" y="5572132"/>
              <a:ext cx="3643338" cy="157787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R="0" lvl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th-TH" sz="1600" dirty="0" smtClean="0">
                  <a:latin typeface="TH SarabunPSK" pitchFamily="34" charset="-34"/>
                  <a:cs typeface="TH SarabunPSK" pitchFamily="34" charset="-34"/>
                </a:rPr>
                <a:t>เกณฑ์การตั้งงบรายจ่าย</a:t>
              </a:r>
              <a:endParaRPr lang="en-US" sz="1600" dirty="0">
                <a:latin typeface="TH SarabunPSK" pitchFamily="34" charset="-34"/>
                <a:cs typeface="TH SarabunPSK" pitchFamily="34" charset="-34"/>
              </a:endParaRPr>
            </a:p>
            <a:p>
              <a:pPr marL="87313" marR="0" lvl="0" indent="-87313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AutoNum type="arabicPeriod"/>
                <a:tabLst/>
              </a:pPr>
              <a:r>
                <a:rPr lang="th-TH" sz="1600" dirty="0" smtClean="0">
                  <a:latin typeface="TH SarabunPSK" pitchFamily="34" charset="-34"/>
                  <a:cs typeface="TH SarabunPSK" pitchFamily="34" charset="-34"/>
                </a:rPr>
                <a:t>  ค่าสาธารณูปโภค</a:t>
              </a:r>
              <a:r>
                <a:rPr kumimoji="0" lang="en-US" sz="16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cs typeface="TH SarabunPSK" pitchFamily="34" charset="-34"/>
                </a:rPr>
                <a:t>  7  %  </a:t>
              </a:r>
              <a:r>
                <a:rPr kumimoji="0" lang="th-TH" sz="16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cs typeface="TH SarabunPSK" pitchFamily="34" charset="-34"/>
                </a:rPr>
                <a:t>ของประมาณการรายรับ </a:t>
              </a:r>
              <a:r>
                <a:rPr kumimoji="0" lang="en-US" sz="16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cs typeface="TH SarabunPSK" pitchFamily="34" charset="-34"/>
                </a:rPr>
                <a:t>100 %</a:t>
              </a:r>
            </a:p>
            <a:p>
              <a:pPr lvl="0" fontAlgn="base">
                <a:spcBef>
                  <a:spcPct val="0"/>
                </a:spcBef>
                <a:spcAft>
                  <a:spcPts val="1000"/>
                </a:spcAft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2</a:t>
              </a:r>
              <a:r>
                <a: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.  </a:t>
              </a:r>
              <a:r>
                <a:rPr lang="th-TH" sz="1600" dirty="0" smtClean="0"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ส่วนที่เหลือจากข้อ 1 ตั้งเป็นงบรายจ่ายของหน่วยงาน</a:t>
              </a:r>
              <a:endPara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Angsana New" pitchFamily="18" charset="-34"/>
                <a:cs typeface="TH SarabunPSK" pitchFamily="34" charset="-34"/>
              </a:endParaRPr>
            </a:p>
            <a:p>
              <a:pPr lvl="0" fontAlgn="base">
                <a:spcBef>
                  <a:spcPct val="0"/>
                </a:spcBef>
                <a:spcAft>
                  <a:spcPts val="1000"/>
                </a:spcAft>
              </a:pPr>
              <a:r>
                <a: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       </a:t>
              </a:r>
              <a:endParaRPr lang="th-TH" sz="1600" dirty="0" smtClean="0">
                <a:latin typeface="TH SarabunPSK" pitchFamily="34" charset="-34"/>
                <a:cs typeface="TH SarabunPSK" pitchFamily="34" charset="-34"/>
              </a:endParaRPr>
            </a:p>
            <a:p>
              <a:pPr marR="0" lvl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cs typeface="TH SarabunPSK" pitchFamily="34" charset="-34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cs typeface="TH SarabunPSK" pitchFamily="34" charset="-34"/>
              </a:endParaRPr>
            </a:p>
          </p:txBody>
        </p:sp>
        <p:sp>
          <p:nvSpPr>
            <p:cNvPr id="43" name="Rectangle 6"/>
            <p:cNvSpPr>
              <a:spLocks noChangeArrowheads="1"/>
            </p:cNvSpPr>
            <p:nvPr/>
          </p:nvSpPr>
          <p:spPr bwMode="auto">
            <a:xfrm>
              <a:off x="4714884" y="4399585"/>
              <a:ext cx="1390650" cy="81535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cs typeface="TH SarabunPSK" pitchFamily="34" charset="-34"/>
                </a:rPr>
                <a:t>ปริญญาโท</a:t>
              </a:r>
              <a:r>
                <a:rPr kumimoji="0" lang="th-TH" sz="16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cs typeface="TH SarabunPSK" pitchFamily="34" charset="-34"/>
                </a:rPr>
                <a:t> 80 </a:t>
              </a:r>
              <a:r>
                <a:rPr kumimoji="0" lang="en-US" sz="16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cs typeface="TH SarabunPSK" pitchFamily="34" charset="-34"/>
                </a:rPr>
                <a:t>%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16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cs typeface="TH SarabunPSK" pitchFamily="34" charset="-34"/>
                </a:rPr>
                <a:t>ปริญญาเอก 80 </a:t>
              </a:r>
              <a:r>
                <a:rPr kumimoji="0" lang="en-US" sz="16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cs typeface="TH SarabunPSK" pitchFamily="34" charset="-34"/>
                </a:rPr>
                <a:t>%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cs typeface="TH SarabunPSK" pitchFamily="34" charset="-34"/>
              </a:endParaRPr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500042" y="1500166"/>
              <a:ext cx="4176732" cy="1763935"/>
              <a:chOff x="1142984" y="3186561"/>
              <a:chExt cx="4176732" cy="1763935"/>
            </a:xfrm>
          </p:grpSpPr>
          <p:cxnSp>
            <p:nvCxnSpPr>
              <p:cNvPr id="34" name="AutoShape 3"/>
              <p:cNvCxnSpPr>
                <a:cxnSpLocks noChangeShapeType="1"/>
              </p:cNvCxnSpPr>
              <p:nvPr/>
            </p:nvCxnSpPr>
            <p:spPr bwMode="auto">
              <a:xfrm rot="5400000">
                <a:off x="3055619" y="3344834"/>
                <a:ext cx="318134" cy="1588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35" name="Rectangle 6"/>
              <p:cNvSpPr>
                <a:spLocks noChangeArrowheads="1"/>
              </p:cNvSpPr>
              <p:nvPr/>
            </p:nvSpPr>
            <p:spPr bwMode="auto">
              <a:xfrm>
                <a:off x="1142984" y="3814733"/>
                <a:ext cx="1390650" cy="34994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th-TH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ค่าสนับสนุนการศึกษา</a:t>
                </a:r>
                <a:endPara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cs typeface="TH SarabunPSK" pitchFamily="34" charset="-34"/>
                </a:endParaRPr>
              </a:p>
            </p:txBody>
          </p:sp>
          <p:cxnSp>
            <p:nvCxnSpPr>
              <p:cNvPr id="37" name="AutoShape 8"/>
              <p:cNvCxnSpPr>
                <a:cxnSpLocks noChangeShapeType="1"/>
              </p:cNvCxnSpPr>
              <p:nvPr/>
            </p:nvCxnSpPr>
            <p:spPr bwMode="auto">
              <a:xfrm>
                <a:off x="2000240" y="3576133"/>
                <a:ext cx="2643206" cy="1768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9" name="AutoShape 9"/>
              <p:cNvCxnSpPr>
                <a:cxnSpLocks noChangeShapeType="1"/>
              </p:cNvCxnSpPr>
              <p:nvPr/>
            </p:nvCxnSpPr>
            <p:spPr bwMode="auto">
              <a:xfrm rot="5400000">
                <a:off x="1880940" y="3695523"/>
                <a:ext cx="238601" cy="1588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40" name="AutoShape 9"/>
              <p:cNvCxnSpPr>
                <a:cxnSpLocks noChangeShapeType="1"/>
              </p:cNvCxnSpPr>
              <p:nvPr/>
            </p:nvCxnSpPr>
            <p:spPr bwMode="auto">
              <a:xfrm rot="5400000">
                <a:off x="4524940" y="3694639"/>
                <a:ext cx="238601" cy="1588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42" name="Rectangle 6"/>
              <p:cNvSpPr>
                <a:spLocks noChangeArrowheads="1"/>
              </p:cNvSpPr>
              <p:nvPr/>
            </p:nvSpPr>
            <p:spPr bwMode="auto">
              <a:xfrm>
                <a:off x="3929066" y="3814733"/>
                <a:ext cx="1390650" cy="113576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 algn="ctr"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lang="th-TH" sz="1600" dirty="0" smtClean="0">
                    <a:latin typeface="TH SarabunPSK" pitchFamily="34" charset="-34"/>
                    <a:ea typeface="Angsana New" pitchFamily="18" charset="-34"/>
                    <a:cs typeface="TH SarabunPSK" pitchFamily="34" charset="-34"/>
                  </a:rPr>
                  <a:t>ค่าบำรุงการศึกษา ค่าลงทะเบียนและค่าธรรมเนียมการศึกษา</a:t>
                </a:r>
                <a:endPara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cs typeface="TH SarabunPSK" pitchFamily="34" charset="-34"/>
                </a:endParaRPr>
              </a:p>
            </p:txBody>
          </p:sp>
        </p:grpSp>
        <p:cxnSp>
          <p:nvCxnSpPr>
            <p:cNvPr id="58" name="AutoShape 9"/>
            <p:cNvCxnSpPr>
              <a:cxnSpLocks noChangeShapeType="1"/>
            </p:cNvCxnSpPr>
            <p:nvPr/>
          </p:nvCxnSpPr>
          <p:spPr bwMode="auto">
            <a:xfrm rot="5400000">
              <a:off x="1237203" y="2594517"/>
              <a:ext cx="238601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59" name="Rectangle 6"/>
            <p:cNvSpPr>
              <a:spLocks noChangeArrowheads="1"/>
            </p:cNvSpPr>
            <p:nvPr/>
          </p:nvSpPr>
          <p:spPr bwMode="auto">
            <a:xfrm>
              <a:off x="500042" y="2714612"/>
              <a:ext cx="1390650" cy="34994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ตั้งงบรายจ่าย 100 </a:t>
              </a: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%</a:t>
              </a:r>
              <a:endPara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cs typeface="TH SarabunPSK" pitchFamily="34" charset="-34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/>
          <p:cNvSpPr txBox="1"/>
          <p:nvPr/>
        </p:nvSpPr>
        <p:spPr>
          <a:xfrm>
            <a:off x="714356" y="506528"/>
            <a:ext cx="59666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dirty="0">
              <a:latin typeface="TH SarabunPSK" pitchFamily="34" charset="-34"/>
              <a:cs typeface="TH SarabunPSK" pitchFamily="34" charset="-34"/>
            </a:endParaRPr>
          </a:p>
          <a:p>
            <a:pPr algn="ctr"/>
            <a:r>
              <a:rPr lang="en-US" sz="2000" b="1" dirty="0" smtClean="0">
                <a:latin typeface="TH SarabunPSK" pitchFamily="34" charset="-34"/>
                <a:cs typeface="TH SarabunPSK" pitchFamily="34" charset="-34"/>
              </a:rPr>
              <a:t>7</a:t>
            </a: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. เกณฑ์</a:t>
            </a:r>
            <a:r>
              <a:rPr lang="th-TH" sz="2000" b="1" dirty="0">
                <a:latin typeface="TH SarabunPSK" pitchFamily="34" charset="-34"/>
                <a:cs typeface="TH SarabunPSK" pitchFamily="34" charset="-34"/>
              </a:rPr>
              <a:t>การจัดสรรงบประมาณเงินรายได้</a:t>
            </a:r>
            <a:r>
              <a:rPr lang="en-US" sz="2000" b="1" dirty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2000" b="1" dirty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โรงเรียนสาธิตอนุบาลราชมงคลธัญบุรี</a:t>
            </a:r>
            <a:endParaRPr lang="th-TH" sz="2000" dirty="0">
              <a:latin typeface="TH SarabunPSK" pitchFamily="34" charset="-34"/>
              <a:cs typeface="TH SarabunPSK" pitchFamily="34" charset="-34"/>
            </a:endParaRPr>
          </a:p>
        </p:txBody>
      </p:sp>
      <p:grpSp>
        <p:nvGrpSpPr>
          <p:cNvPr id="2" name="Group 18"/>
          <p:cNvGrpSpPr/>
          <p:nvPr/>
        </p:nvGrpSpPr>
        <p:grpSpPr>
          <a:xfrm>
            <a:off x="857232" y="5857884"/>
            <a:ext cx="5286412" cy="1824080"/>
            <a:chOff x="1142984" y="500034"/>
            <a:chExt cx="4176732" cy="1824080"/>
          </a:xfrm>
        </p:grpSpPr>
        <p:sp>
          <p:nvSpPr>
            <p:cNvPr id="1026" name="Text Box 2"/>
            <p:cNvSpPr txBox="1">
              <a:spLocks noChangeArrowheads="1"/>
            </p:cNvSpPr>
            <p:nvPr/>
          </p:nvSpPr>
          <p:spPr bwMode="auto">
            <a:xfrm>
              <a:off x="1707408" y="500034"/>
              <a:ext cx="3442982" cy="4794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 algn="ctr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th-TH" sz="2000" b="1" dirty="0" smtClean="0"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ประมาณการรายรับจากนักเรียน ตามแผน ของคณะ 100</a:t>
              </a:r>
              <a:endParaRPr kumimoji="0" lang="th-TH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ngsana New" pitchFamily="18" charset="-34"/>
              </a:endParaRPr>
            </a:p>
          </p:txBody>
        </p:sp>
        <p:cxnSp>
          <p:nvCxnSpPr>
            <p:cNvPr id="1027" name="AutoShape 3"/>
            <p:cNvCxnSpPr>
              <a:cxnSpLocks noChangeShapeType="1"/>
            </p:cNvCxnSpPr>
            <p:nvPr/>
          </p:nvCxnSpPr>
          <p:spPr bwMode="auto">
            <a:xfrm rot="5400000">
              <a:off x="3071810" y="1142182"/>
              <a:ext cx="285752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29" name="AutoShape 5"/>
            <p:cNvCxnSpPr>
              <a:cxnSpLocks noChangeShapeType="1"/>
            </p:cNvCxnSpPr>
            <p:nvPr/>
          </p:nvCxnSpPr>
          <p:spPr bwMode="auto">
            <a:xfrm>
              <a:off x="2000240" y="1831957"/>
              <a:ext cx="0" cy="16827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030" name="Rectangle 6"/>
            <p:cNvSpPr>
              <a:spLocks noChangeArrowheads="1"/>
            </p:cNvSpPr>
            <p:nvPr/>
          </p:nvSpPr>
          <p:spPr bwMode="auto">
            <a:xfrm>
              <a:off x="1142984" y="1500166"/>
              <a:ext cx="1390650" cy="82394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ts val="1000"/>
                </a:spcAft>
              </a:pPr>
              <a:r>
                <a:rPr kumimoji="0" lang="th-TH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สมทบมหาวิทยาลัย</a:t>
              </a:r>
              <a:r>
                <a:rPr kumimoji="0" lang="th-TH" sz="20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cs typeface="TH SarabunPSK" pitchFamily="34" charset="-34"/>
                </a:rPr>
                <a:t>    ค่าสาธารณูปโภค</a:t>
              </a:r>
              <a:r>
                <a:rPr kumimoji="0" lang="en-US" sz="20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cs typeface="TH SarabunPSK" pitchFamily="34" charset="-34"/>
                </a:rPr>
                <a:t> 7%</a:t>
              </a:r>
              <a:r>
                <a:rPr kumimoji="0" lang="th-TH" sz="20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cs typeface="TH SarabunPSK" pitchFamily="34" charset="-34"/>
                </a:rPr>
                <a:t> </a:t>
              </a:r>
              <a:endPara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cs typeface="TH SarabunPSK" pitchFamily="34" charset="-34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th-TH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Angsana New" pitchFamily="18" charset="-34"/>
                <a:cs typeface="TH SarabunPSK" pitchFamily="34" charset="-34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th-TH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Angsana New" pitchFamily="18" charset="-34"/>
                <a:cs typeface="TH SarabunPSK" pitchFamily="34" charset="-34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 </a:t>
              </a:r>
              <a:endParaRPr kumimoji="0" lang="th-TH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cs typeface="TH SarabunPSK" pitchFamily="34" charset="-34"/>
              </a:endParaRPr>
            </a:p>
          </p:txBody>
        </p:sp>
        <p:cxnSp>
          <p:nvCxnSpPr>
            <p:cNvPr id="1032" name="AutoShape 8"/>
            <p:cNvCxnSpPr>
              <a:cxnSpLocks noChangeShapeType="1"/>
            </p:cNvCxnSpPr>
            <p:nvPr/>
          </p:nvCxnSpPr>
          <p:spPr bwMode="auto">
            <a:xfrm>
              <a:off x="2000240" y="1285852"/>
              <a:ext cx="2643206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33" name="AutoShape 9"/>
            <p:cNvCxnSpPr>
              <a:cxnSpLocks noChangeShapeType="1"/>
            </p:cNvCxnSpPr>
            <p:nvPr/>
          </p:nvCxnSpPr>
          <p:spPr bwMode="auto">
            <a:xfrm rot="5400000">
              <a:off x="1893083" y="1393009"/>
              <a:ext cx="214314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" name="AutoShape 9"/>
            <p:cNvCxnSpPr>
              <a:cxnSpLocks noChangeShapeType="1"/>
            </p:cNvCxnSpPr>
            <p:nvPr/>
          </p:nvCxnSpPr>
          <p:spPr bwMode="auto">
            <a:xfrm rot="5400000">
              <a:off x="4537083" y="1392215"/>
              <a:ext cx="214314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5" name="Rectangle 6"/>
            <p:cNvSpPr>
              <a:spLocks noChangeArrowheads="1"/>
            </p:cNvSpPr>
            <p:nvPr/>
          </p:nvSpPr>
          <p:spPr bwMode="auto">
            <a:xfrm>
              <a:off x="3929066" y="1500166"/>
              <a:ext cx="1390650" cy="82394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จัดสรรให้หน่วยงาน    ตั้งงบรายจ่าย 9</a:t>
              </a: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3</a:t>
              </a:r>
              <a:r>
                <a:rPr kumimoji="0" lang="th-TH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 </a:t>
              </a: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%</a:t>
              </a:r>
              <a:endParaRPr kumimoji="0" lang="th-TH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cs typeface="TH SarabunPSK" pitchFamily="34" charset="-34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642918" y="4429124"/>
            <a:ext cx="59666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dirty="0">
              <a:latin typeface="TH SarabunPSK" pitchFamily="34" charset="-34"/>
              <a:cs typeface="TH SarabunPSK" pitchFamily="34" charset="-34"/>
            </a:endParaRPr>
          </a:p>
          <a:p>
            <a:pPr algn="ctr"/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8. เกณฑ์</a:t>
            </a:r>
            <a:r>
              <a:rPr lang="th-TH" sz="2000" b="1" dirty="0">
                <a:latin typeface="TH SarabunPSK" pitchFamily="34" charset="-34"/>
                <a:cs typeface="TH SarabunPSK" pitchFamily="34" charset="-34"/>
              </a:rPr>
              <a:t>การจัดสรรงบประมาณเงินรายได้</a:t>
            </a:r>
            <a:r>
              <a:rPr lang="en-US" sz="2000" b="1" dirty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2000" b="1" dirty="0">
                <a:latin typeface="TH SarabunPSK" pitchFamily="34" charset="-34"/>
                <a:cs typeface="TH SarabunPSK" pitchFamily="34" charset="-34"/>
              </a:rPr>
              <a:t> </a:t>
            </a:r>
            <a:endParaRPr lang="th-TH" sz="2000" b="1" dirty="0" smtClean="0">
              <a:latin typeface="TH SarabunPSK" pitchFamily="34" charset="-34"/>
              <a:cs typeface="TH SarabunPSK" pitchFamily="34" charset="-34"/>
            </a:endParaRPr>
          </a:p>
          <a:p>
            <a:pPr algn="ctr"/>
            <a:r>
              <a:rPr lang="th-TH" sz="2000" b="1" dirty="0" smtClean="0">
                <a:latin typeface="TH SarabunPSK" pitchFamily="34" charset="-34"/>
                <a:cs typeface="TH SarabunPSK" pitchFamily="34" charset="-34"/>
              </a:rPr>
              <a:t>โรงเรียนสาธิตนวัตกรรมมหาวิทยาลัยเทคโนโลยีราชมงคลธัญบุรี</a:t>
            </a:r>
            <a:endParaRPr lang="th-TH" sz="2000" dirty="0">
              <a:latin typeface="TH SarabunPSK" pitchFamily="34" charset="-34"/>
              <a:cs typeface="TH SarabunPSK" pitchFamily="34" charset="-34"/>
            </a:endParaRPr>
          </a:p>
        </p:txBody>
      </p:sp>
      <p:grpSp>
        <p:nvGrpSpPr>
          <p:cNvPr id="33" name="Group 18"/>
          <p:cNvGrpSpPr/>
          <p:nvPr/>
        </p:nvGrpSpPr>
        <p:grpSpPr>
          <a:xfrm>
            <a:off x="1081070" y="2009756"/>
            <a:ext cx="5286412" cy="1824080"/>
            <a:chOff x="1142984" y="500034"/>
            <a:chExt cx="4176732" cy="1824080"/>
          </a:xfrm>
        </p:grpSpPr>
        <p:sp>
          <p:nvSpPr>
            <p:cNvPr id="34" name="Text Box 2"/>
            <p:cNvSpPr txBox="1">
              <a:spLocks noChangeArrowheads="1"/>
            </p:cNvSpPr>
            <p:nvPr/>
          </p:nvSpPr>
          <p:spPr bwMode="auto">
            <a:xfrm>
              <a:off x="1474113" y="500034"/>
              <a:ext cx="3499425" cy="4794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 algn="ctr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th-TH" sz="2000" b="1" dirty="0" smtClean="0"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ประมาณการรายรับจากนักเรียน ตามแผน ของคณะ 100 </a:t>
              </a:r>
              <a:r>
                <a:rPr lang="en-US" sz="2000" b="1" dirty="0" smtClean="0"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% </a:t>
              </a:r>
              <a:endParaRPr lang="th-TH" sz="2000" dirty="0" smtClean="0">
                <a:latin typeface="Arial" pitchFamily="34" charset="0"/>
                <a:cs typeface="Angsana New" pitchFamily="18" charset="-34"/>
              </a:endParaRPr>
            </a:p>
          </p:txBody>
        </p:sp>
        <p:cxnSp>
          <p:nvCxnSpPr>
            <p:cNvPr id="35" name="AutoShape 3"/>
            <p:cNvCxnSpPr>
              <a:cxnSpLocks noChangeShapeType="1"/>
            </p:cNvCxnSpPr>
            <p:nvPr/>
          </p:nvCxnSpPr>
          <p:spPr bwMode="auto">
            <a:xfrm rot="5400000">
              <a:off x="3071810" y="1142182"/>
              <a:ext cx="285752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7" name="AutoShape 5"/>
            <p:cNvCxnSpPr>
              <a:cxnSpLocks noChangeShapeType="1"/>
            </p:cNvCxnSpPr>
            <p:nvPr/>
          </p:nvCxnSpPr>
          <p:spPr bwMode="auto">
            <a:xfrm>
              <a:off x="2000240" y="1831957"/>
              <a:ext cx="0" cy="16827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39" name="Rectangle 6"/>
            <p:cNvSpPr>
              <a:spLocks noChangeArrowheads="1"/>
            </p:cNvSpPr>
            <p:nvPr/>
          </p:nvSpPr>
          <p:spPr bwMode="auto">
            <a:xfrm>
              <a:off x="1142984" y="1500166"/>
              <a:ext cx="1390650" cy="82394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ts val="1000"/>
                </a:spcAft>
              </a:pPr>
              <a:r>
                <a:rPr kumimoji="0" lang="th-TH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สมทบมหาวิทยาลัย</a:t>
              </a:r>
            </a:p>
            <a:p>
              <a:pPr algn="ctr" fontAlgn="base">
                <a:spcBef>
                  <a:spcPct val="0"/>
                </a:spcBef>
                <a:spcAft>
                  <a:spcPts val="1000"/>
                </a:spcAft>
              </a:pPr>
              <a:r>
                <a:rPr kumimoji="0" lang="th-TH" sz="20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cs typeface="TH SarabunPSK" pitchFamily="34" charset="-34"/>
                </a:rPr>
                <a:t>ค่าสาธารณูปโภค </a:t>
              </a:r>
              <a:r>
                <a:rPr kumimoji="0" lang="en-US" sz="20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cs typeface="TH SarabunPSK" pitchFamily="34" charset="-34"/>
                </a:rPr>
                <a:t>7%</a:t>
              </a:r>
              <a:r>
                <a:rPr kumimoji="0" lang="th-TH" sz="20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cs typeface="TH SarabunPSK" pitchFamily="34" charset="-34"/>
                </a:rPr>
                <a:t> </a:t>
              </a:r>
              <a:endPara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cs typeface="TH SarabunPSK" pitchFamily="34" charset="-34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th-TH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Angsana New" pitchFamily="18" charset="-34"/>
                <a:cs typeface="TH SarabunPSK" pitchFamily="34" charset="-34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th-TH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ea typeface="Angsana New" pitchFamily="18" charset="-34"/>
                <a:cs typeface="TH SarabunPSK" pitchFamily="34" charset="-34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 </a:t>
              </a:r>
              <a:endParaRPr kumimoji="0" lang="th-TH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cs typeface="TH SarabunPSK" pitchFamily="34" charset="-34"/>
              </a:endParaRPr>
            </a:p>
          </p:txBody>
        </p:sp>
        <p:cxnSp>
          <p:nvCxnSpPr>
            <p:cNvPr id="40" name="AutoShape 8"/>
            <p:cNvCxnSpPr>
              <a:cxnSpLocks noChangeShapeType="1"/>
            </p:cNvCxnSpPr>
            <p:nvPr/>
          </p:nvCxnSpPr>
          <p:spPr bwMode="auto">
            <a:xfrm>
              <a:off x="2000240" y="1285852"/>
              <a:ext cx="2643206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2" name="AutoShape 9"/>
            <p:cNvCxnSpPr>
              <a:cxnSpLocks noChangeShapeType="1"/>
            </p:cNvCxnSpPr>
            <p:nvPr/>
          </p:nvCxnSpPr>
          <p:spPr bwMode="auto">
            <a:xfrm rot="5400000">
              <a:off x="1893083" y="1393009"/>
              <a:ext cx="214314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4" name="AutoShape 9"/>
            <p:cNvCxnSpPr>
              <a:cxnSpLocks noChangeShapeType="1"/>
            </p:cNvCxnSpPr>
            <p:nvPr/>
          </p:nvCxnSpPr>
          <p:spPr bwMode="auto">
            <a:xfrm rot="5400000">
              <a:off x="4537083" y="1392215"/>
              <a:ext cx="214314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45" name="Rectangle 6"/>
            <p:cNvSpPr>
              <a:spLocks noChangeArrowheads="1"/>
            </p:cNvSpPr>
            <p:nvPr/>
          </p:nvSpPr>
          <p:spPr bwMode="auto">
            <a:xfrm>
              <a:off x="3929066" y="1500166"/>
              <a:ext cx="1390650" cy="82394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จัดสรรให้หน่วยงาน    ตั้งงบรายจ่าย 9</a:t>
              </a: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3</a:t>
              </a:r>
              <a:r>
                <a:rPr kumimoji="0" lang="th-TH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 </a:t>
              </a: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H SarabunPSK" pitchFamily="34" charset="-34"/>
                  <a:ea typeface="Angsana New" pitchFamily="18" charset="-34"/>
                  <a:cs typeface="TH SarabunPSK" pitchFamily="34" charset="-34"/>
                </a:rPr>
                <a:t>%</a:t>
              </a:r>
              <a:endParaRPr kumimoji="0" lang="th-TH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SarabunPSK" pitchFamily="34" charset="-34"/>
                <a:cs typeface="TH SarabunPSK" pitchFamily="34" charset="-34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1505</TotalTime>
  <Words>1166</Words>
  <Application>Microsoft Office PowerPoint</Application>
  <PresentationFormat>On-screen Show (4:3)</PresentationFormat>
  <Paragraphs>142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HelpdesK</cp:lastModifiedBy>
  <cp:revision>117</cp:revision>
  <cp:lastPrinted>2018-03-26T04:17:14Z</cp:lastPrinted>
  <dcterms:created xsi:type="dcterms:W3CDTF">2014-03-28T05:53:46Z</dcterms:created>
  <dcterms:modified xsi:type="dcterms:W3CDTF">2018-03-26T04:19:46Z</dcterms:modified>
</cp:coreProperties>
</file>