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1"/>
  </p:notesMasterIdLst>
  <p:sldIdLst>
    <p:sldId id="356" r:id="rId4"/>
    <p:sldId id="357" r:id="rId5"/>
    <p:sldId id="364" r:id="rId6"/>
    <p:sldId id="365" r:id="rId7"/>
    <p:sldId id="360" r:id="rId8"/>
    <p:sldId id="366" r:id="rId9"/>
    <p:sldId id="367" r:id="rId10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9999FF"/>
    <a:srgbClr val="0000FF"/>
    <a:srgbClr val="CC00FF"/>
    <a:srgbClr val="FFFFFF"/>
    <a:srgbClr val="FFCCFF"/>
    <a:srgbClr val="FFFF99"/>
    <a:srgbClr val="00CC00"/>
    <a:srgbClr val="CCFFCC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9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26974-9102-4689-A83A-5AC164F83FC5}" type="datetimeFigureOut">
              <a:rPr lang="th-TH" smtClean="0"/>
              <a:t>28/06/60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0CFBB-D763-4207-A07B-7CB4AF9AD87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7041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3FEB-0CD5-4461-B7DF-A587FA71DB7A}" type="datetime1">
              <a:rPr lang="th-TH" smtClean="0"/>
              <a:t>28/06/60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4390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0049-76F8-45D0-946D-3C4C23CAD991}" type="datetime1">
              <a:rPr lang="th-TH" smtClean="0"/>
              <a:t>28/06/60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721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EDA1-7D20-4CA4-A0B9-90A77019CADB}" type="datetime1">
              <a:rPr lang="th-TH" smtClean="0"/>
              <a:t>28/06/60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1284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3FEB-0CD5-4461-B7DF-A587FA71DB7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28/06/60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710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6901-0375-4BD7-AF70-EF54A2917A9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28/06/60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287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2C5C-C596-4994-8232-D95B11B72A0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28/06/60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94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0E668-C300-4C13-A130-598CCEEF4A0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28/06/60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539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0051-3E0F-4277-B9FE-5AE5484AADD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28/06/60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042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CA1-024B-4693-98F0-E2FC6591841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28/06/60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2294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D54F-BB84-4BED-AA0C-C6AA4EAA264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28/06/60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6823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2F43C-27D3-4720-966F-C9EB891515A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28/06/60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57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36901-0375-4BD7-AF70-EF54A2917A9E}" type="datetime1">
              <a:rPr lang="th-TH" smtClean="0"/>
              <a:t>28/06/60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8692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2F93-7C84-4056-9767-11A22649978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28/06/60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8952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0049-76F8-45D0-946D-3C4C23CAD99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28/06/60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585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EDA1-7D20-4CA4-A0B9-90A77019CAD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28/06/60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463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2DF7-8693-4D71-AF3F-C2E0F614598F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28/06/60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7955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2DF7-8693-4D71-AF3F-C2E0F614598F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28/06/60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3863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2DF7-8693-4D71-AF3F-C2E0F614598F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28/06/60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5935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2DF7-8693-4D71-AF3F-C2E0F614598F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28/06/60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817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2DF7-8693-4D71-AF3F-C2E0F614598F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28/06/60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919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2DF7-8693-4D71-AF3F-C2E0F614598F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28/06/60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0199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2DF7-8693-4D71-AF3F-C2E0F614598F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28/06/60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2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2C5C-C596-4994-8232-D95B11B72A0E}" type="datetime1">
              <a:rPr lang="th-TH" smtClean="0"/>
              <a:t>28/06/60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9124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2DF7-8693-4D71-AF3F-C2E0F614598F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28/06/60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1807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2DF7-8693-4D71-AF3F-C2E0F614598F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28/06/60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2410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2DF7-8693-4D71-AF3F-C2E0F614598F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28/06/60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3178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42DF7-8693-4D71-AF3F-C2E0F614598F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28/06/60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6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0E668-C300-4C13-A130-598CCEEF4A0B}" type="datetime1">
              <a:rPr lang="th-TH" smtClean="0"/>
              <a:t>28/06/60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349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0051-3E0F-4277-B9FE-5AE5484AADD7}" type="datetime1">
              <a:rPr lang="th-TH" smtClean="0"/>
              <a:t>28/06/60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960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CA1-024B-4693-98F0-E2FC65918414}" type="datetime1">
              <a:rPr lang="th-TH" smtClean="0"/>
              <a:t>28/06/60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234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1D54F-BB84-4BED-AA0C-C6AA4EAA2643}" type="datetime1">
              <a:rPr lang="th-TH" smtClean="0"/>
              <a:t>28/06/60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44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2F43C-27D3-4720-966F-C9EB891515AB}" type="datetime1">
              <a:rPr lang="th-TH" smtClean="0"/>
              <a:t>28/06/60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5305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2F93-7C84-4056-9767-11A226499786}" type="datetime1">
              <a:rPr lang="th-TH" smtClean="0"/>
              <a:t>28/06/60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6A610-BDD6-404F-AD8C-AA1202938D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8951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15BC0-717A-41CC-9B51-47162D52833A}" type="datetime1">
              <a:rPr lang="th-TH" smtClean="0"/>
              <a:t>28/06/60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6A610-BDD6-404F-AD8C-AA1202938DA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598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15BC0-717A-41CC-9B51-47162D52833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28/06/60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6A610-BDD6-404F-AD8C-AA1202938DA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992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42DF7-8693-4D71-AF3F-C2E0F614598F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28/06/60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6A610-BDD6-404F-AD8C-AA1202938DAF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142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664680" y="3384458"/>
            <a:ext cx="8185406" cy="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ysDot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4" name="Group 3"/>
          <p:cNvGrpSpPr/>
          <p:nvPr/>
        </p:nvGrpSpPr>
        <p:grpSpPr>
          <a:xfrm>
            <a:off x="300282" y="2227725"/>
            <a:ext cx="685798" cy="679895"/>
            <a:chOff x="306017" y="2297976"/>
            <a:chExt cx="685798" cy="679895"/>
          </a:xfrm>
        </p:grpSpPr>
        <p:sp>
          <p:nvSpPr>
            <p:cNvPr id="6" name="AutoShape 21"/>
            <p:cNvSpPr>
              <a:spLocks noChangeArrowheads="1"/>
            </p:cNvSpPr>
            <p:nvPr/>
          </p:nvSpPr>
          <p:spPr bwMode="gray">
            <a:xfrm rot="5400000">
              <a:off x="308968" y="2295025"/>
              <a:ext cx="679895" cy="685798"/>
            </a:xfrm>
            <a:prstGeom prst="diamond">
              <a:avLst/>
            </a:prstGeom>
            <a:solidFill>
              <a:srgbClr val="FF00FF"/>
            </a:solidFill>
            <a:ln w="19050">
              <a:solidFill>
                <a:srgbClr val="F8F8F8"/>
              </a:solidFill>
              <a:miter lim="800000"/>
              <a:headEnd/>
              <a:tailEnd/>
            </a:ln>
            <a:effectLst>
              <a:outerShdw sy="50000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6206" y="2335524"/>
              <a:ext cx="66919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000" b="1" dirty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1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1018680" y="2091796"/>
            <a:ext cx="793331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600" b="1" spc="-3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พิจารณา</a:t>
            </a:r>
            <a:r>
              <a:rPr lang="th-TH" sz="2600" b="1" spc="-30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เป้าประสงค์ กลยุทธ์ ตัวชี้วัด และค่าเป้าหมายที่เกี่ยวข้องกับกลุ่มงาน แล้วนำเสนอนวัตกรรมของการบริหารจัดการ </a:t>
            </a:r>
            <a:r>
              <a:rPr lang="th-TH" sz="2600" b="1" spc="-30" dirty="0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เพื่อ</a:t>
            </a:r>
            <a:r>
              <a:rPr lang="th-TH" sz="2600" b="1" spc="-30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เข้าสู่องค์กรที่มีสมรรถนะสูงรองรับมหาวิทยาลัย 4.0 และบรรลุตามเป้าหมายของแผนยุทธศาสตร์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85820" y="4903664"/>
            <a:ext cx="8164266" cy="0"/>
          </a:xfrm>
          <a:prstGeom prst="line">
            <a:avLst/>
          </a:prstGeom>
          <a:noFill/>
          <a:ln w="25400" cap="flat" cmpd="sng" algn="ctr">
            <a:solidFill>
              <a:srgbClr val="FF0000"/>
            </a:solidFill>
            <a:prstDash val="sysDot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0" name="Rectangle 9"/>
          <p:cNvSpPr/>
          <p:nvPr/>
        </p:nvSpPr>
        <p:spPr>
          <a:xfrm>
            <a:off x="1010214" y="3900872"/>
            <a:ext cx="76874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th-TH" sz="2400" b="1" spc="-3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พิจารณาเป้าประสงค์ กลยุทธ์ ตัวชี้วัด และค่าเป้าหมายที่เกี่ยวข้องกับกลุ่มงาน </a:t>
            </a:r>
            <a:r>
              <a:rPr lang="th-TH" sz="2400" b="1" spc="-3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แล้ว</a:t>
            </a:r>
            <a:br>
              <a:rPr lang="th-TH" sz="2400" b="1" spc="-3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b="1" spc="-3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คิด</a:t>
            </a:r>
            <a:r>
              <a:rPr lang="th-TH" sz="2400" b="1" spc="-3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วิเคราะห์ว่าจะสนับสนุนและ </a:t>
            </a:r>
            <a:r>
              <a:rPr lang="th-TH" sz="2400" b="1" spc="-3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เชื่อมโยง</a:t>
            </a:r>
            <a:r>
              <a:rPr lang="th-TH" sz="2400" b="1" spc="-3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ให้เกิดการขับเคลื่อนเข้าสู่เป้าหมายอย่างไร</a:t>
            </a:r>
            <a:endParaRPr lang="th-TH" sz="2400" b="1" dirty="0">
              <a:solidFill>
                <a:prstClr val="black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83687" y="4013132"/>
            <a:ext cx="704706" cy="705898"/>
            <a:chOff x="289422" y="3110175"/>
            <a:chExt cx="704706" cy="705898"/>
          </a:xfrm>
        </p:grpSpPr>
        <p:sp>
          <p:nvSpPr>
            <p:cNvPr id="12" name="AutoShape 20"/>
            <p:cNvSpPr>
              <a:spLocks noChangeArrowheads="1"/>
            </p:cNvSpPr>
            <p:nvPr/>
          </p:nvSpPr>
          <p:spPr bwMode="gray">
            <a:xfrm rot="5400000">
              <a:off x="297218" y="3119163"/>
              <a:ext cx="705898" cy="687922"/>
            </a:xfrm>
            <a:prstGeom prst="diamond">
              <a:avLst/>
            </a:prstGeom>
            <a:solidFill>
              <a:srgbClr val="00CC00"/>
            </a:solidFill>
            <a:ln w="19050">
              <a:solidFill>
                <a:srgbClr val="F8F8F8"/>
              </a:solidFill>
              <a:miter lim="800000"/>
              <a:headEnd/>
              <a:tailEnd/>
            </a:ln>
            <a:effectLst>
              <a:outerShdw sy="50000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9422" y="3165284"/>
              <a:ext cx="669199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3000" b="1" dirty="0">
                  <a:solidFill>
                    <a:schemeClr val="bg1"/>
                  </a:solidFill>
                  <a:latin typeface="TH SarabunPSK" pitchFamily="34" charset="-34"/>
                  <a:cs typeface="TH SarabunPSK" pitchFamily="34" charset="-34"/>
                </a:rPr>
                <a:t>2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751106" y="10884"/>
            <a:ext cx="75873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200" b="1" dirty="0" smtClean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ใบงาน </a:t>
            </a:r>
            <a:r>
              <a:rPr lang="en-US" sz="4200" b="1" dirty="0" smtClean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Work </a:t>
            </a:r>
            <a:r>
              <a:rPr lang="en-US" sz="4200" b="1" dirty="0" smtClean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Shop </a:t>
            </a:r>
            <a:r>
              <a:rPr lang="th-TH" sz="4200" b="1" dirty="0" smtClean="0">
                <a:solidFill>
                  <a:srgbClr val="FFFFFF"/>
                </a:solidFill>
                <a:latin typeface="TH SarabunPSK" pitchFamily="34" charset="-34"/>
                <a:cs typeface="TH SarabunPSK" pitchFamily="34" charset="-34"/>
              </a:rPr>
              <a:t>หน่วยงานสนับสนุน</a:t>
            </a:r>
            <a:endParaRPr lang="th-TH" sz="4200" b="1" dirty="0">
              <a:solidFill>
                <a:srgbClr val="FFFF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8190" y="968848"/>
            <a:ext cx="75873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200" b="1" dirty="0" smtClean="0">
                <a:solidFill>
                  <a:srgbClr val="CC00FF"/>
                </a:solidFill>
                <a:latin typeface="TH SarabunPSK" pitchFamily="34" charset="-34"/>
                <a:cs typeface="TH SarabunPSK" pitchFamily="34" charset="-34"/>
              </a:rPr>
              <a:t>กลุ่มงานด้าน </a:t>
            </a:r>
            <a:r>
              <a:rPr lang="th-TH" sz="4200" b="1" dirty="0" smtClean="0">
                <a:solidFill>
                  <a:srgbClr val="CC00FF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</a:t>
            </a:r>
            <a:endParaRPr lang="th-TH" sz="4200" b="1" dirty="0">
              <a:solidFill>
                <a:srgbClr val="CC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7086592" y="6492875"/>
            <a:ext cx="2057400" cy="365125"/>
          </a:xfrm>
        </p:spPr>
        <p:txBody>
          <a:bodyPr/>
          <a:lstStyle/>
          <a:p>
            <a:fld id="{FCD6A610-BDD6-404F-AD8C-AA1202938DAF}" type="slidenum">
              <a:rPr lang="th-TH" sz="1800" b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1</a:t>
            </a:fld>
            <a:endParaRPr lang="th-TH" sz="1800" b="1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2299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7086592" y="6492875"/>
            <a:ext cx="2057400" cy="365125"/>
          </a:xfrm>
        </p:spPr>
        <p:txBody>
          <a:bodyPr/>
          <a:lstStyle/>
          <a:p>
            <a:fld id="{FCD6A610-BDD6-404F-AD8C-AA1202938DAF}" type="slidenum">
              <a:rPr lang="th-TH" sz="1800" b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2</a:t>
            </a:fld>
            <a:endParaRPr lang="th-TH" sz="1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8090" y="2362180"/>
            <a:ext cx="8382000" cy="2167592"/>
          </a:xfrm>
          <a:prstGeom prst="beve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500" b="1" dirty="0">
                <a:solidFill>
                  <a:srgbClr val="0000FF"/>
                </a:solidFill>
                <a:latin typeface="JasmineUPC" pitchFamily="18" charset="-34"/>
                <a:cs typeface="JasmineUPC" pitchFamily="18" charset="-34"/>
              </a:rPr>
              <a:t>1.พิจารณาเป้าประสงค์ กลยุทธ์ ตัวชี้วัด และค่าเป้าหมายที่</a:t>
            </a:r>
            <a:r>
              <a:rPr lang="th-TH" sz="2500" b="1" dirty="0" smtClean="0">
                <a:solidFill>
                  <a:srgbClr val="0000FF"/>
                </a:solidFill>
                <a:latin typeface="JasmineUPC" pitchFamily="18" charset="-34"/>
                <a:cs typeface="JasmineUPC" pitchFamily="18" charset="-34"/>
              </a:rPr>
              <a:t>เกี่ยวข้อง</a:t>
            </a:r>
            <a:br>
              <a:rPr lang="th-TH" sz="2500" b="1" dirty="0" smtClean="0">
                <a:solidFill>
                  <a:srgbClr val="0000FF"/>
                </a:solidFill>
                <a:latin typeface="JasmineUPC" pitchFamily="18" charset="-34"/>
                <a:cs typeface="JasmineUPC" pitchFamily="18" charset="-34"/>
              </a:rPr>
            </a:br>
            <a:r>
              <a:rPr lang="th-TH" sz="2500" b="1" dirty="0" smtClean="0">
                <a:solidFill>
                  <a:srgbClr val="0000FF"/>
                </a:solidFill>
                <a:latin typeface="JasmineUPC" pitchFamily="18" charset="-34"/>
                <a:cs typeface="JasmineUPC" pitchFamily="18" charset="-34"/>
              </a:rPr>
              <a:t>กับ</a:t>
            </a:r>
            <a:r>
              <a:rPr lang="th-TH" sz="2500" b="1" dirty="0">
                <a:solidFill>
                  <a:srgbClr val="0000FF"/>
                </a:solidFill>
                <a:latin typeface="JasmineUPC" pitchFamily="18" charset="-34"/>
                <a:cs typeface="JasmineUPC" pitchFamily="18" charset="-34"/>
              </a:rPr>
              <a:t>กลุ่มงาน แล้วนำเสนอนวัตกรรมของการบริหารจัดการ </a:t>
            </a:r>
            <a:r>
              <a:rPr lang="th-TH" sz="2500" b="1" dirty="0" smtClean="0">
                <a:solidFill>
                  <a:srgbClr val="0000FF"/>
                </a:solidFill>
                <a:latin typeface="JasmineUPC" pitchFamily="18" charset="-34"/>
                <a:cs typeface="JasmineUPC" pitchFamily="18" charset="-34"/>
              </a:rPr>
              <a:t/>
            </a:r>
            <a:br>
              <a:rPr lang="th-TH" sz="2500" b="1" dirty="0" smtClean="0">
                <a:solidFill>
                  <a:srgbClr val="0000FF"/>
                </a:solidFill>
                <a:latin typeface="JasmineUPC" pitchFamily="18" charset="-34"/>
                <a:cs typeface="JasmineUPC" pitchFamily="18" charset="-34"/>
              </a:rPr>
            </a:br>
            <a:r>
              <a:rPr lang="th-TH" sz="2500" b="1" dirty="0" smtClean="0">
                <a:solidFill>
                  <a:srgbClr val="0000FF"/>
                </a:solidFill>
                <a:latin typeface="JasmineUPC" pitchFamily="18" charset="-34"/>
                <a:cs typeface="JasmineUPC" pitchFamily="18" charset="-34"/>
              </a:rPr>
              <a:t>เพื่อ</a:t>
            </a:r>
            <a:r>
              <a:rPr lang="th-TH" sz="2500" b="1" dirty="0">
                <a:solidFill>
                  <a:srgbClr val="0000FF"/>
                </a:solidFill>
                <a:latin typeface="JasmineUPC" pitchFamily="18" charset="-34"/>
                <a:cs typeface="JasmineUPC" pitchFamily="18" charset="-34"/>
              </a:rPr>
              <a:t>เข้าสู่</a:t>
            </a:r>
            <a:r>
              <a:rPr lang="th-TH" sz="2500" b="1" dirty="0" smtClean="0">
                <a:solidFill>
                  <a:srgbClr val="0000FF"/>
                </a:solidFill>
                <a:latin typeface="JasmineUPC" pitchFamily="18" charset="-34"/>
                <a:cs typeface="JasmineUPC" pitchFamily="18" charset="-34"/>
              </a:rPr>
              <a:t>องค์กรที่</a:t>
            </a:r>
            <a:r>
              <a:rPr lang="th-TH" sz="2500" b="1" dirty="0">
                <a:solidFill>
                  <a:srgbClr val="0000FF"/>
                </a:solidFill>
                <a:latin typeface="JasmineUPC" pitchFamily="18" charset="-34"/>
                <a:cs typeface="JasmineUPC" pitchFamily="18" charset="-34"/>
              </a:rPr>
              <a:t>มีสมรรถนะสูงรองรับมหาวิทยาลัย 4.0 </a:t>
            </a:r>
            <a:r>
              <a:rPr lang="th-TH" sz="2500" b="1" dirty="0" smtClean="0">
                <a:solidFill>
                  <a:srgbClr val="0000FF"/>
                </a:solidFill>
                <a:latin typeface="JasmineUPC" pitchFamily="18" charset="-34"/>
                <a:cs typeface="JasmineUPC" pitchFamily="18" charset="-34"/>
              </a:rPr>
              <a:t/>
            </a:r>
            <a:br>
              <a:rPr lang="th-TH" sz="2500" b="1" dirty="0" smtClean="0">
                <a:solidFill>
                  <a:srgbClr val="0000FF"/>
                </a:solidFill>
                <a:latin typeface="JasmineUPC" pitchFamily="18" charset="-34"/>
                <a:cs typeface="JasmineUPC" pitchFamily="18" charset="-34"/>
              </a:rPr>
            </a:br>
            <a:r>
              <a:rPr lang="th-TH" sz="2500" b="1" dirty="0" smtClean="0">
                <a:solidFill>
                  <a:srgbClr val="0000FF"/>
                </a:solidFill>
                <a:latin typeface="JasmineUPC" pitchFamily="18" charset="-34"/>
                <a:cs typeface="JasmineUPC" pitchFamily="18" charset="-34"/>
              </a:rPr>
              <a:t>และบรรลุ</a:t>
            </a:r>
            <a:r>
              <a:rPr lang="th-TH" sz="2500" b="1" dirty="0">
                <a:solidFill>
                  <a:srgbClr val="0000FF"/>
                </a:solidFill>
                <a:latin typeface="JasmineUPC" pitchFamily="18" charset="-34"/>
                <a:cs typeface="JasmineUPC" pitchFamily="18" charset="-34"/>
              </a:rPr>
              <a:t>ตามเป้าหมายของแผนยุทธศาสตร์</a:t>
            </a:r>
            <a:endParaRPr lang="th-TH" sz="2500" b="1" dirty="0">
              <a:solidFill>
                <a:srgbClr val="0000FF"/>
              </a:solidFill>
              <a:latin typeface="JasmineUPC" pitchFamily="18" charset="-34"/>
              <a:cs typeface="Jasmine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85682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1"/>
          <p:cNvSpPr txBox="1">
            <a:spLocks/>
          </p:cNvSpPr>
          <p:nvPr/>
        </p:nvSpPr>
        <p:spPr>
          <a:xfrm>
            <a:off x="8658381" y="6580366"/>
            <a:ext cx="468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h-TH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55AA2B-82F8-42DD-A300-B053835207CB}" type="slidenum">
              <a:rPr lang="th-TH" sz="1600" b="1" smtClean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pPr/>
              <a:t>3</a:t>
            </a:fld>
            <a:endParaRPr lang="th-TH" sz="1600" b="1" dirty="0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041641"/>
              </p:ext>
            </p:extLst>
          </p:nvPr>
        </p:nvGraphicFramePr>
        <p:xfrm>
          <a:off x="587834" y="1613628"/>
          <a:ext cx="8381999" cy="4623909"/>
        </p:xfrm>
        <a:graphic>
          <a:graphicData uri="http://schemas.openxmlformats.org/drawingml/2006/table">
            <a:tbl>
              <a:tblPr/>
              <a:tblGrid>
                <a:gridCol w="326572"/>
                <a:gridCol w="3987363"/>
                <a:gridCol w="4068064"/>
              </a:tblGrid>
              <a:tr h="23502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3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นวัตกรรม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วิธีการ (</a:t>
                      </a:r>
                      <a:r>
                        <a:rPr lang="en-US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How to)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84956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08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08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88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59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1"/>
          <p:cNvSpPr txBox="1">
            <a:spLocks/>
          </p:cNvSpPr>
          <p:nvPr/>
        </p:nvSpPr>
        <p:spPr>
          <a:xfrm>
            <a:off x="8658381" y="6580366"/>
            <a:ext cx="468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h-TH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55AA2B-82F8-42DD-A300-B053835207CB}" type="slidenum">
              <a:rPr lang="th-TH" sz="1600" b="1" smtClean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pPr/>
              <a:t>4</a:t>
            </a:fld>
            <a:endParaRPr lang="th-TH" sz="1600" b="1" dirty="0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354481"/>
              </p:ext>
            </p:extLst>
          </p:nvPr>
        </p:nvGraphicFramePr>
        <p:xfrm>
          <a:off x="587834" y="1613628"/>
          <a:ext cx="8381999" cy="4623909"/>
        </p:xfrm>
        <a:graphic>
          <a:graphicData uri="http://schemas.openxmlformats.org/drawingml/2006/table">
            <a:tbl>
              <a:tblPr/>
              <a:tblGrid>
                <a:gridCol w="326572"/>
                <a:gridCol w="3987363"/>
                <a:gridCol w="4068064"/>
              </a:tblGrid>
              <a:tr h="23502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3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นวัตกรรม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วิธีการ (</a:t>
                      </a:r>
                      <a:r>
                        <a:rPr lang="en-US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How to)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84956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08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08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88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502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7086592" y="6492875"/>
            <a:ext cx="2057400" cy="365125"/>
          </a:xfrm>
        </p:spPr>
        <p:txBody>
          <a:bodyPr/>
          <a:lstStyle/>
          <a:p>
            <a:fld id="{FCD6A610-BDD6-404F-AD8C-AA1202938DAF}" type="slidenum">
              <a:rPr lang="th-TH" sz="1800" b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5</a:t>
            </a:fld>
            <a:endParaRPr lang="th-TH" sz="1800" b="1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1250" y="2427496"/>
            <a:ext cx="7413157" cy="1656368"/>
          </a:xfrm>
          <a:prstGeom prst="beve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500" b="1" dirty="0" smtClean="0">
                <a:solidFill>
                  <a:srgbClr val="0000FF"/>
                </a:solidFill>
                <a:latin typeface="JasmineUPC" pitchFamily="18" charset="-34"/>
                <a:cs typeface="JasmineUPC" pitchFamily="18" charset="-34"/>
              </a:rPr>
              <a:t>2. พิจารณา</a:t>
            </a:r>
            <a:r>
              <a:rPr lang="th-TH" sz="2500" b="1" dirty="0">
                <a:solidFill>
                  <a:srgbClr val="0000FF"/>
                </a:solidFill>
                <a:latin typeface="JasmineUPC" pitchFamily="18" charset="-34"/>
                <a:cs typeface="JasmineUPC" pitchFamily="18" charset="-34"/>
              </a:rPr>
              <a:t>เป้าประสงค์ กลยุทธ์ ตัวชี้วัด และค่า</a:t>
            </a:r>
            <a:r>
              <a:rPr lang="th-TH" sz="2500" b="1" dirty="0" smtClean="0">
                <a:solidFill>
                  <a:srgbClr val="0000FF"/>
                </a:solidFill>
                <a:latin typeface="JasmineUPC" pitchFamily="18" charset="-34"/>
                <a:cs typeface="JasmineUPC" pitchFamily="18" charset="-34"/>
              </a:rPr>
              <a:t>เป้าหมาย</a:t>
            </a:r>
            <a:br>
              <a:rPr lang="th-TH" sz="2500" b="1" dirty="0" smtClean="0">
                <a:solidFill>
                  <a:srgbClr val="0000FF"/>
                </a:solidFill>
                <a:latin typeface="JasmineUPC" pitchFamily="18" charset="-34"/>
                <a:cs typeface="JasmineUPC" pitchFamily="18" charset="-34"/>
              </a:rPr>
            </a:br>
            <a:r>
              <a:rPr lang="th-TH" sz="2500" b="1" dirty="0" smtClean="0">
                <a:solidFill>
                  <a:srgbClr val="0000FF"/>
                </a:solidFill>
                <a:latin typeface="JasmineUPC" pitchFamily="18" charset="-34"/>
                <a:cs typeface="JasmineUPC" pitchFamily="18" charset="-34"/>
              </a:rPr>
              <a:t>ที่</a:t>
            </a:r>
            <a:r>
              <a:rPr lang="th-TH" sz="2500" b="1" dirty="0">
                <a:solidFill>
                  <a:srgbClr val="0000FF"/>
                </a:solidFill>
                <a:latin typeface="JasmineUPC" pitchFamily="18" charset="-34"/>
                <a:cs typeface="JasmineUPC" pitchFamily="18" charset="-34"/>
              </a:rPr>
              <a:t>เกี่ยวข้องกับกลุ่มงาน </a:t>
            </a:r>
            <a:r>
              <a:rPr lang="th-TH" sz="2500" b="1" dirty="0" smtClean="0">
                <a:solidFill>
                  <a:srgbClr val="0000FF"/>
                </a:solidFill>
                <a:latin typeface="JasmineUPC" pitchFamily="18" charset="-34"/>
                <a:cs typeface="JasmineUPC" pitchFamily="18" charset="-34"/>
              </a:rPr>
              <a:t>แล้วคิด</a:t>
            </a:r>
            <a:r>
              <a:rPr lang="th-TH" sz="2500" b="1" dirty="0">
                <a:solidFill>
                  <a:srgbClr val="0000FF"/>
                </a:solidFill>
                <a:latin typeface="JasmineUPC" pitchFamily="18" charset="-34"/>
                <a:cs typeface="JasmineUPC" pitchFamily="18" charset="-34"/>
              </a:rPr>
              <a:t>วิเคราะห์ว่าจะ</a:t>
            </a:r>
            <a:r>
              <a:rPr lang="th-TH" sz="2500" b="1" dirty="0" smtClean="0">
                <a:solidFill>
                  <a:srgbClr val="0000FF"/>
                </a:solidFill>
                <a:latin typeface="JasmineUPC" pitchFamily="18" charset="-34"/>
                <a:cs typeface="JasmineUPC" pitchFamily="18" charset="-34"/>
              </a:rPr>
              <a:t>สนับสนุน</a:t>
            </a:r>
            <a:br>
              <a:rPr lang="th-TH" sz="2500" b="1" dirty="0" smtClean="0">
                <a:solidFill>
                  <a:srgbClr val="0000FF"/>
                </a:solidFill>
                <a:latin typeface="JasmineUPC" pitchFamily="18" charset="-34"/>
                <a:cs typeface="JasmineUPC" pitchFamily="18" charset="-34"/>
              </a:rPr>
            </a:br>
            <a:r>
              <a:rPr lang="th-TH" sz="2500" b="1" dirty="0" smtClean="0">
                <a:solidFill>
                  <a:srgbClr val="0000FF"/>
                </a:solidFill>
                <a:latin typeface="JasmineUPC" pitchFamily="18" charset="-34"/>
                <a:cs typeface="JasmineUPC" pitchFamily="18" charset="-34"/>
              </a:rPr>
              <a:t>และเชื่อมโยง</a:t>
            </a:r>
            <a:r>
              <a:rPr lang="th-TH" sz="2500" b="1" dirty="0">
                <a:solidFill>
                  <a:srgbClr val="0000FF"/>
                </a:solidFill>
                <a:latin typeface="JasmineUPC" pitchFamily="18" charset="-34"/>
                <a:cs typeface="JasmineUPC" pitchFamily="18" charset="-34"/>
              </a:rPr>
              <a:t>ให้เกิดการขับเคลื่อนเข้าสู่เป้าหมายอย่างไร</a:t>
            </a:r>
            <a:endParaRPr lang="th-TH" sz="2500" b="1" dirty="0">
              <a:solidFill>
                <a:srgbClr val="0000FF"/>
              </a:solidFill>
              <a:latin typeface="JasmineUPC" pitchFamily="18" charset="-34"/>
              <a:cs typeface="Jasmine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27779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1"/>
          <p:cNvSpPr txBox="1">
            <a:spLocks/>
          </p:cNvSpPr>
          <p:nvPr/>
        </p:nvSpPr>
        <p:spPr>
          <a:xfrm>
            <a:off x="8658381" y="6580366"/>
            <a:ext cx="468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h-TH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55AA2B-82F8-42DD-A300-B053835207CB}" type="slidenum">
              <a:rPr lang="th-TH" sz="1600" b="1" smtClean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pPr/>
              <a:t>6</a:t>
            </a:fld>
            <a:endParaRPr lang="th-TH" sz="1600" b="1" dirty="0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071225"/>
              </p:ext>
            </p:extLst>
          </p:nvPr>
        </p:nvGraphicFramePr>
        <p:xfrm>
          <a:off x="261258" y="1493882"/>
          <a:ext cx="8730347" cy="5020149"/>
        </p:xfrm>
        <a:graphic>
          <a:graphicData uri="http://schemas.openxmlformats.org/drawingml/2006/table">
            <a:tbl>
              <a:tblPr/>
              <a:tblGrid>
                <a:gridCol w="340144"/>
                <a:gridCol w="4153074"/>
                <a:gridCol w="4237129"/>
              </a:tblGrid>
              <a:tr h="23502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แนวทางการส่งเสริมสนับยุทธศาสตร์</a:t>
                      </a:r>
                      <a:br>
                        <a:rPr lang="th-TH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และและกลยุทธ์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วิธีการ (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How to)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84956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08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08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88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56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1"/>
          <p:cNvSpPr txBox="1">
            <a:spLocks/>
          </p:cNvSpPr>
          <p:nvPr/>
        </p:nvSpPr>
        <p:spPr>
          <a:xfrm>
            <a:off x="8658381" y="6580366"/>
            <a:ext cx="468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h-TH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55AA2B-82F8-42DD-A300-B053835207CB}" type="slidenum">
              <a:rPr lang="th-TH" sz="1600" b="1" smtClean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pPr/>
              <a:t>7</a:t>
            </a:fld>
            <a:endParaRPr lang="th-TH" sz="1600" b="1" dirty="0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146264"/>
              </p:ext>
            </p:extLst>
          </p:nvPr>
        </p:nvGraphicFramePr>
        <p:xfrm>
          <a:off x="261258" y="1493882"/>
          <a:ext cx="8730347" cy="5020149"/>
        </p:xfrm>
        <a:graphic>
          <a:graphicData uri="http://schemas.openxmlformats.org/drawingml/2006/table">
            <a:tbl>
              <a:tblPr/>
              <a:tblGrid>
                <a:gridCol w="340144"/>
                <a:gridCol w="4153074"/>
                <a:gridCol w="4237129"/>
              </a:tblGrid>
              <a:tr h="23502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แนวทางการส่งเสริมสนับยุทธศาสตร์</a:t>
                      </a:r>
                      <a:br>
                        <a:rPr lang="th-TH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</a:br>
                      <a:r>
                        <a:rPr lang="th-TH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และและกลยุทธ์</a:t>
                      </a:r>
                      <a:endParaRPr lang="th-TH" sz="28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วิธีการ (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How to)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84956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08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086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885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7887" marR="7887" marT="78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12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779</TotalTime>
  <Words>148</Words>
  <Application>Microsoft Office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3_Office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helpdesk</dc:creator>
  <cp:lastModifiedBy>helpdesk</cp:lastModifiedBy>
  <cp:revision>96</cp:revision>
  <dcterms:created xsi:type="dcterms:W3CDTF">2017-05-23T11:17:01Z</dcterms:created>
  <dcterms:modified xsi:type="dcterms:W3CDTF">2017-06-28T05:04:29Z</dcterms:modified>
</cp:coreProperties>
</file>